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256" r:id="rId2"/>
    <p:sldId id="356" r:id="rId3"/>
    <p:sldId id="326" r:id="rId4"/>
    <p:sldId id="357" r:id="rId5"/>
    <p:sldId id="358" r:id="rId6"/>
    <p:sldId id="359" r:id="rId7"/>
    <p:sldId id="333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34" r:id="rId20"/>
    <p:sldId id="371" r:id="rId21"/>
    <p:sldId id="372" r:id="rId22"/>
    <p:sldId id="373" r:id="rId23"/>
    <p:sldId id="374" r:id="rId24"/>
    <p:sldId id="375" r:id="rId25"/>
    <p:sldId id="376" r:id="rId26"/>
    <p:sldId id="378" r:id="rId27"/>
    <p:sldId id="382" r:id="rId28"/>
    <p:sldId id="377" r:id="rId29"/>
    <p:sldId id="379" r:id="rId30"/>
    <p:sldId id="381" r:id="rId31"/>
    <p:sldId id="380" r:id="rId32"/>
    <p:sldId id="337" r:id="rId33"/>
    <p:sldId id="338" r:id="rId34"/>
    <p:sldId id="383" r:id="rId35"/>
    <p:sldId id="443" r:id="rId36"/>
    <p:sldId id="384" r:id="rId37"/>
    <p:sldId id="389" r:id="rId38"/>
    <p:sldId id="385" r:id="rId39"/>
    <p:sldId id="386" r:id="rId40"/>
    <p:sldId id="387" r:id="rId41"/>
    <p:sldId id="343" r:id="rId42"/>
    <p:sldId id="390" r:id="rId43"/>
    <p:sldId id="345" r:id="rId44"/>
    <p:sldId id="391" r:id="rId45"/>
    <p:sldId id="392" r:id="rId46"/>
    <p:sldId id="394" r:id="rId47"/>
    <p:sldId id="395" r:id="rId48"/>
    <p:sldId id="353" r:id="rId49"/>
    <p:sldId id="396" r:id="rId50"/>
    <p:sldId id="397" r:id="rId51"/>
    <p:sldId id="400" r:id="rId52"/>
    <p:sldId id="398" r:id="rId53"/>
    <p:sldId id="399" r:id="rId54"/>
    <p:sldId id="348" r:id="rId55"/>
    <p:sldId id="401" r:id="rId56"/>
    <p:sldId id="402" r:id="rId57"/>
    <p:sldId id="404" r:id="rId58"/>
    <p:sldId id="405" r:id="rId59"/>
    <p:sldId id="406" r:id="rId60"/>
    <p:sldId id="349" r:id="rId61"/>
    <p:sldId id="407" r:id="rId62"/>
    <p:sldId id="408" r:id="rId63"/>
    <p:sldId id="418" r:id="rId64"/>
    <p:sldId id="420" r:id="rId65"/>
    <p:sldId id="419" r:id="rId66"/>
    <p:sldId id="409" r:id="rId67"/>
    <p:sldId id="413" r:id="rId68"/>
    <p:sldId id="414" r:id="rId69"/>
    <p:sldId id="415" r:id="rId70"/>
    <p:sldId id="416" r:id="rId71"/>
    <p:sldId id="417" r:id="rId72"/>
    <p:sldId id="421" r:id="rId73"/>
    <p:sldId id="422" r:id="rId74"/>
    <p:sldId id="423" r:id="rId75"/>
    <p:sldId id="424" r:id="rId76"/>
    <p:sldId id="425" r:id="rId77"/>
    <p:sldId id="426" r:id="rId78"/>
    <p:sldId id="434" r:id="rId79"/>
    <p:sldId id="427" r:id="rId80"/>
    <p:sldId id="428" r:id="rId81"/>
    <p:sldId id="433" r:id="rId82"/>
    <p:sldId id="431" r:id="rId83"/>
    <p:sldId id="435" r:id="rId84"/>
    <p:sldId id="432" r:id="rId85"/>
    <p:sldId id="436" r:id="rId86"/>
    <p:sldId id="437" r:id="rId87"/>
    <p:sldId id="439" r:id="rId88"/>
    <p:sldId id="438" r:id="rId89"/>
    <p:sldId id="440" r:id="rId90"/>
    <p:sldId id="441" r:id="rId91"/>
    <p:sldId id="442" r:id="rId92"/>
    <p:sldId id="429" r:id="rId93"/>
    <p:sldId id="430" r:id="rId9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BBB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42" d="100"/>
          <a:sy n="42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21865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5879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019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6309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5067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83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010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327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影像"/>
          <p:cNvSpPr>
            <a:spLocks noGrp="1"/>
          </p:cNvSpPr>
          <p:nvPr>
            <p:ph type="pic" sz="quarter" idx="13"/>
          </p:nvPr>
        </p:nvSpPr>
        <p:spPr>
          <a:xfrm>
            <a:off x="17453184" y="4844399"/>
            <a:ext cx="4027202" cy="4027202"/>
          </a:xfrm>
          <a:prstGeom prst="rect">
            <a:avLst/>
          </a:prstGeom>
          <a:effectLst>
            <a:reflection stA="34566" endPos="40000" dir="5400000" sy="-10000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" name="文字"/>
          <p:cNvSpPr txBox="1">
            <a:spLocks noGrp="1"/>
          </p:cNvSpPr>
          <p:nvPr>
            <p:ph type="body" sz="quarter" idx="14"/>
          </p:nvPr>
        </p:nvSpPr>
        <p:spPr>
          <a:xfrm>
            <a:off x="2903614" y="4875788"/>
            <a:ext cx="13859558" cy="19208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  <a:defRPr sz="10000">
                <a:solidFill>
                  <a:srgbClr val="929292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endParaRPr/>
          </a:p>
        </p:txBody>
      </p:sp>
      <p:sp>
        <p:nvSpPr>
          <p:cNvPr id="13" name="文字"/>
          <p:cNvSpPr txBox="1">
            <a:spLocks noGrp="1"/>
          </p:cNvSpPr>
          <p:nvPr>
            <p:ph type="body" sz="quarter" idx="15"/>
          </p:nvPr>
        </p:nvSpPr>
        <p:spPr>
          <a:xfrm>
            <a:off x="2903614" y="6491288"/>
            <a:ext cx="14984480" cy="22764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  <a:defRPr sz="12000">
                <a:solidFill>
                  <a:srgbClr val="FFFFFF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/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影像"/>
          <p:cNvSpPr>
            <a:spLocks noGrp="1"/>
          </p:cNvSpPr>
          <p:nvPr>
            <p:ph type="pic" idx="13"/>
          </p:nvPr>
        </p:nvSpPr>
        <p:spPr>
          <a:xfrm>
            <a:off x="4447728" y="3349345"/>
            <a:ext cx="15494365" cy="9381355"/>
          </a:xfrm>
          <a:prstGeom prst="rect">
            <a:avLst/>
          </a:prstGeom>
          <a:effectLst>
            <a:reflection stA="15000" endPos="40000" dir="5400000" sy="-10000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大標題文字"/>
          <p:cNvSpPr txBox="1">
            <a:spLocks noGrp="1"/>
          </p:cNvSpPr>
          <p:nvPr>
            <p:ph type="title"/>
          </p:nvPr>
        </p:nvSpPr>
        <p:spPr>
          <a:xfrm>
            <a:off x="1206750" y="41011"/>
            <a:ext cx="21970500" cy="3263791"/>
          </a:xfrm>
          <a:prstGeom prst="rect">
            <a:avLst/>
          </a:prstGeom>
        </p:spPr>
        <p:txBody>
          <a:bodyPr/>
          <a:lstStyle>
            <a:lvl1pPr algn="ctr">
              <a:defRPr sz="5600"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343617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/>
          <a:lstStyle>
            <a:lvl1pPr>
              <a:defRPr sz="10000"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2" name="圓形"/>
          <p:cNvSpPr>
            <a:spLocks noGrp="1"/>
          </p:cNvSpPr>
          <p:nvPr>
            <p:ph type="body" sz="quarter" idx="13"/>
          </p:nvPr>
        </p:nvSpPr>
        <p:spPr>
          <a:xfrm>
            <a:off x="2551885" y="5965031"/>
            <a:ext cx="1785938" cy="1785938"/>
          </a:xfrm>
          <a:prstGeom prst="ellipse">
            <a:avLst/>
          </a:prstGeom>
          <a:solidFill>
            <a:srgbClr val="FFFFFF"/>
          </a:solidFill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/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7143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PingFang TC Regular"/>
        </a:defRPr>
      </a:lvl1pPr>
      <a:lvl2pPr marL="0" marR="0" indent="228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PingFang TC Regular"/>
        </a:defRPr>
      </a:lvl2pPr>
      <a:lvl3pPr marL="0" marR="0" indent="457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PingFang TC Regular"/>
        </a:defRPr>
      </a:lvl3pPr>
      <a:lvl4pPr marL="0" marR="0" indent="685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PingFang TC Regular"/>
        </a:defRPr>
      </a:lvl4pPr>
      <a:lvl5pPr marL="0" marR="0" indent="914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PingFang TC Regular"/>
        </a:defRPr>
      </a:lvl5pPr>
      <a:lvl6pPr marL="0" marR="0" indent="1143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PingFang TC Regular"/>
        </a:defRPr>
      </a:lvl6pPr>
      <a:lvl7pPr marL="0" marR="0" indent="1371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PingFang TC Regular"/>
        </a:defRPr>
      </a:lvl7pPr>
      <a:lvl8pPr marL="0" marR="0" indent="1600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PingFang TC Regular"/>
        </a:defRPr>
      </a:lvl8pPr>
      <a:lvl9pPr marL="0" marR="0" indent="1828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PingFang TC Regular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第一章"/>
          <p:cNvSpPr txBox="1">
            <a:spLocks noGrp="1"/>
          </p:cNvSpPr>
          <p:nvPr>
            <p:ph type="body" idx="14"/>
          </p:nvPr>
        </p:nvSpPr>
        <p:spPr>
          <a:xfrm>
            <a:off x="2903614" y="4994650"/>
            <a:ext cx="13859558" cy="16831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929292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r>
              <a:rPr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</a:t>
            </a:r>
            <a:r>
              <a:rPr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" name="認識 iOS Swift"/>
          <p:cNvSpPr txBox="1">
            <a:spLocks noGrp="1"/>
          </p:cNvSpPr>
          <p:nvPr>
            <p:ph type="body" idx="15"/>
          </p:nvPr>
        </p:nvSpPr>
        <p:spPr>
          <a:xfrm>
            <a:off x="2903614" y="7104441"/>
            <a:ext cx="14984480" cy="32220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2000">
                <a:solidFill>
                  <a:srgbClr val="FFFFFF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lvl1pPr>
          </a:lstStyle>
          <a:p>
            <a:r>
              <a:rPr lang="en-US" altLang="zh-TW" sz="10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捲</a:t>
            </a:r>
            <a:r>
              <a:rPr lang="zh-TW" altLang="en-US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積神經網路</a:t>
            </a:r>
            <a:r>
              <a:rPr lang="en-US" altLang="zh-TW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(CNN)</a:t>
            </a:r>
            <a:r>
              <a:rPr lang="zh-TW" altLang="en-US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</a:t>
            </a:r>
            <a:r>
              <a:rPr lang="en-US" altLang="zh-TW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Cifar-10</a:t>
            </a:r>
            <a:r>
              <a:rPr lang="zh-TW" altLang="en-US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版面配置區 4">
            <a:extLst>
              <a:ext uri="{FF2B5EF4-FFF2-40B4-BE49-F238E27FC236}">
                <a16:creationId xmlns:a16="http://schemas.microsoft.com/office/drawing/2014/main" id="{B3C8C715-256B-42E7-BF08-9C8D00019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>
          <a:xfrm>
            <a:off x="17453184" y="4844399"/>
            <a:ext cx="4027202" cy="4027202"/>
          </a:xfr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 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進行資料預處理</a:t>
            </a:r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7190540"/>
            <a:ext cx="19324302" cy="321533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開啟</a:t>
            </a:r>
            <a:r>
              <a:rPr lang="en-US" altLang="zh-TW" sz="5400" dirty="0" err="1">
                <a:solidFill>
                  <a:schemeClr val="bg1"/>
                </a:solidFill>
              </a:rPr>
              <a:t>Jupyter</a:t>
            </a:r>
            <a:r>
              <a:rPr lang="zh-TW" altLang="en-US" sz="5400" dirty="0">
                <a:solidFill>
                  <a:schemeClr val="bg1"/>
                </a:solidFill>
              </a:rPr>
              <a:t> </a:t>
            </a:r>
            <a:r>
              <a:rPr lang="en-US" altLang="zh-TW" sz="5400" dirty="0" err="1" smtClean="0">
                <a:solidFill>
                  <a:schemeClr val="bg1"/>
                </a:solidFill>
              </a:rPr>
              <a:t>NoteBook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3.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</a:t>
            </a:r>
            <a:r>
              <a:rPr lang="zh-TW" altLang="en-US" sz="5400" dirty="0" smtClean="0">
                <a:solidFill>
                  <a:schemeClr val="bg1"/>
                </a:solidFill>
              </a:rPr>
              <a:t>在</a:t>
            </a:r>
            <a:r>
              <a:rPr lang="zh-TW" altLang="en-US" sz="5400" dirty="0">
                <a:solidFill>
                  <a:schemeClr val="bg1"/>
                </a:solidFill>
              </a:rPr>
              <a:t>命令列輸入「</a:t>
            </a:r>
            <a:r>
              <a:rPr lang="en-US" altLang="zh-TW" sz="5400" dirty="0" err="1">
                <a:solidFill>
                  <a:schemeClr val="bg1"/>
                </a:solidFill>
              </a:rPr>
              <a:t>jupyter</a:t>
            </a:r>
            <a:r>
              <a:rPr lang="en-US" altLang="zh-TW" sz="5400" dirty="0">
                <a:solidFill>
                  <a:schemeClr val="bg1"/>
                </a:solidFill>
              </a:rPr>
              <a:t> notebook</a:t>
            </a:r>
            <a:r>
              <a:rPr lang="zh-TW" altLang="en-US" sz="5400" dirty="0" smtClean="0">
                <a:solidFill>
                  <a:schemeClr val="bg1"/>
                </a:solidFill>
              </a:rPr>
              <a:t>」接著按下</a:t>
            </a:r>
            <a:r>
              <a:rPr lang="en-US" altLang="zh-TW" sz="5400" dirty="0" smtClean="0">
                <a:solidFill>
                  <a:schemeClr val="bg1"/>
                </a:solidFill>
              </a:rPr>
              <a:t>Enter</a:t>
            </a:r>
            <a:r>
              <a:rPr lang="zh-TW" altLang="en-US" sz="5400" dirty="0" smtClean="0">
                <a:solidFill>
                  <a:schemeClr val="bg1"/>
                </a:solidFill>
              </a:rPr>
              <a:t>鍵。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4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</a:t>
            </a:r>
            <a:r>
              <a:rPr lang="zh-TW" altLang="en-US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進行資料預處理</a:t>
            </a:r>
            <a:r>
              <a:rPr lang="en-US" altLang="zh-TW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39" y="6190614"/>
            <a:ext cx="16968794" cy="724708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06750" y="2590867"/>
            <a:ext cx="18469318" cy="3468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創建新的</a:t>
            </a:r>
            <a:r>
              <a:rPr lang="en-US" altLang="zh-TW" sz="5400" dirty="0" smtClean="0">
                <a:solidFill>
                  <a:schemeClr val="bg1"/>
                </a:solidFill>
              </a:rPr>
              <a:t>Python 3</a:t>
            </a:r>
            <a:r>
              <a:rPr lang="zh-TW" altLang="en-US" sz="5400" dirty="0" smtClean="0">
                <a:solidFill>
                  <a:schemeClr val="bg1"/>
                </a:solidFill>
              </a:rPr>
              <a:t>檔案</a:t>
            </a:r>
            <a:r>
              <a:rPr lang="en-US" altLang="zh-TW" sz="5400" dirty="0" smtClean="0">
                <a:solidFill>
                  <a:schemeClr val="bg1"/>
                </a:solidFill>
              </a:rPr>
              <a:t/>
            </a:r>
            <a:br>
              <a:rPr lang="en-US" altLang="zh-TW" sz="5400" dirty="0" smtClean="0">
                <a:solidFill>
                  <a:schemeClr val="bg1"/>
                </a:solidFill>
              </a:rPr>
            </a:b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4.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左鍵單擊畫面右上方的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New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按鈕，並在出現的選單中左鍵單擊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Python3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3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</a:t>
            </a:r>
            <a:r>
              <a:rPr lang="zh-TW" altLang="en-US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進行資料預處理</a:t>
            </a:r>
            <a:r>
              <a:rPr lang="en-US" altLang="zh-TW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48" y="7485138"/>
            <a:ext cx="16858920" cy="535621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更改新檔案的名</a:t>
            </a:r>
            <a:r>
              <a:rPr lang="zh-TW" altLang="en-US" sz="5400" dirty="0">
                <a:solidFill>
                  <a:schemeClr val="bg1"/>
                </a:solidFill>
              </a:rPr>
              <a:t>稱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5.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左鍵單擊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Untitled(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圖中紅框處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)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9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</a:t>
            </a:r>
            <a:r>
              <a:rPr lang="zh-TW" altLang="en-US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進行資料預處理</a:t>
            </a:r>
            <a:r>
              <a:rPr lang="en-US" altLang="zh-TW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開啟</a:t>
            </a:r>
            <a:r>
              <a:rPr lang="en-US" altLang="zh-TW" sz="5400" dirty="0" err="1">
                <a:solidFill>
                  <a:schemeClr val="bg1"/>
                </a:solidFill>
              </a:rPr>
              <a:t>Jupyter</a:t>
            </a:r>
            <a:r>
              <a:rPr lang="zh-TW" altLang="en-US" sz="5400" dirty="0">
                <a:solidFill>
                  <a:schemeClr val="bg1"/>
                </a:solidFill>
              </a:rPr>
              <a:t> </a:t>
            </a:r>
            <a:r>
              <a:rPr lang="en-US" altLang="zh-TW" sz="5400" dirty="0" err="1" smtClean="0">
                <a:solidFill>
                  <a:schemeClr val="bg1"/>
                </a:solidFill>
              </a:rPr>
              <a:t>NoteBook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6.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在輸入框輸入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Lesson 10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，並且左鍵單擊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Rename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按鈕。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49" y="6803862"/>
            <a:ext cx="12203589" cy="365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進行資料預處理</a:t>
            </a:r>
            <a:r>
              <a:rPr lang="en-US" altLang="zh-TW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59" y="7341337"/>
            <a:ext cx="10269820" cy="236995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匯入所需模組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7.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352104" y="5621919"/>
            <a:ext cx="7264312" cy="1621597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sz="4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從</a:t>
            </a:r>
            <a:r>
              <a:rPr lang="en-US" altLang="zh-TW" sz="48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keras.datasets</a:t>
            </a:r>
            <a:r>
              <a:rPr lang="zh-TW" altLang="en-US" sz="4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匯入</a:t>
            </a:r>
            <a:r>
              <a:rPr lang="en-US" altLang="zh-TW" sz="4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cifar10</a:t>
            </a:r>
            <a:r>
              <a:rPr lang="zh-TW" altLang="en-US" sz="4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資料集</a:t>
            </a:r>
            <a:endParaRPr kumimoji="0" lang="zh-TW" altLang="en-US" sz="4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352104" y="7460864"/>
            <a:ext cx="8825146" cy="2360261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sz="4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匯入</a:t>
            </a:r>
            <a:r>
              <a:rPr lang="en-US" altLang="zh-TW" sz="48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numpy</a:t>
            </a:r>
            <a:r>
              <a:rPr lang="zh-TW" altLang="en-US" sz="4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模組，</a:t>
            </a:r>
            <a:r>
              <a:rPr lang="en-US" altLang="zh-TW" sz="48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NumPy</a:t>
            </a:r>
            <a:r>
              <a:rPr lang="zh-TW" altLang="en-US" sz="4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是</a:t>
            </a:r>
            <a:r>
              <a:rPr lang="en-US" altLang="zh-TW" sz="4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Python</a:t>
            </a:r>
            <a:r>
              <a:rPr lang="zh-TW" altLang="en-US" sz="4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語言的擴充程式庫</a:t>
            </a:r>
            <a:r>
              <a:rPr lang="zh-TW" altLang="en-US" sz="4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。支援維度陣列與矩陣運算。</a:t>
            </a:r>
            <a:endParaRPr kumimoji="0" lang="zh-TW" altLang="en-US" sz="4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352104" y="10570367"/>
            <a:ext cx="8825146" cy="1621597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sz="4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設定</a:t>
            </a:r>
            <a:r>
              <a:rPr lang="en-US" altLang="zh-TW" sz="4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seed</a:t>
            </a:r>
            <a:r>
              <a:rPr lang="zh-TW" altLang="en-US" sz="4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可以</a:t>
            </a:r>
            <a:r>
              <a:rPr lang="zh-TW" altLang="en-US" sz="4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讓每次</a:t>
            </a:r>
            <a:r>
              <a:rPr lang="zh-TW" altLang="en-US" sz="4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需要隨機</a:t>
            </a:r>
            <a:r>
              <a:rPr lang="zh-TW" altLang="en-US" sz="4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產生的</a:t>
            </a:r>
            <a:r>
              <a:rPr lang="zh-TW" altLang="en-US" sz="4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資料，都</a:t>
            </a:r>
            <a:r>
              <a:rPr lang="zh-TW" altLang="en-US" sz="4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有</a:t>
            </a:r>
            <a:r>
              <a:rPr lang="zh-TW" altLang="en-US" sz="4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相同</a:t>
            </a:r>
            <a:r>
              <a:rPr lang="zh-TW" altLang="en-US" sz="4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的</a:t>
            </a:r>
            <a:r>
              <a:rPr lang="zh-TW" altLang="en-US" sz="4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輸出。</a:t>
            </a:r>
            <a:endParaRPr kumimoji="0" lang="zh-TW" altLang="en-US" sz="4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1" name="直線單箭頭接點 10"/>
          <p:cNvCxnSpPr>
            <a:stCxn id="5" idx="1"/>
          </p:cNvCxnSpPr>
          <p:nvPr/>
        </p:nvCxnSpPr>
        <p:spPr>
          <a:xfrm flipH="1">
            <a:off x="11688419" y="6432718"/>
            <a:ext cx="2663685" cy="1311454"/>
          </a:xfrm>
          <a:prstGeom prst="straightConnector1">
            <a:avLst/>
          </a:prstGeom>
          <a:noFill/>
          <a:ln w="762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線單箭頭接點 11"/>
          <p:cNvCxnSpPr>
            <a:stCxn id="6" idx="1"/>
          </p:cNvCxnSpPr>
          <p:nvPr/>
        </p:nvCxnSpPr>
        <p:spPr>
          <a:xfrm flipH="1" flipV="1">
            <a:off x="7116417" y="8521642"/>
            <a:ext cx="7235687" cy="119353"/>
          </a:xfrm>
          <a:prstGeom prst="straightConnector1">
            <a:avLst/>
          </a:prstGeom>
          <a:noFill/>
          <a:ln w="762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線單箭頭接點 12"/>
          <p:cNvCxnSpPr>
            <a:stCxn id="7" idx="1"/>
          </p:cNvCxnSpPr>
          <p:nvPr/>
        </p:nvCxnSpPr>
        <p:spPr>
          <a:xfrm flipH="1" flipV="1">
            <a:off x="7116417" y="9235511"/>
            <a:ext cx="7235687" cy="2145655"/>
          </a:xfrm>
          <a:prstGeom prst="straightConnector1">
            <a:avLst/>
          </a:prstGeom>
          <a:noFill/>
          <a:ln w="762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310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進行資料預處理</a:t>
            </a:r>
            <a:r>
              <a:rPr lang="en-US" altLang="zh-TW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讀取</a:t>
            </a:r>
            <a:r>
              <a:rPr lang="en-US" altLang="zh-TW" sz="5400" dirty="0">
                <a:solidFill>
                  <a:schemeClr val="bg1"/>
                </a:solidFill>
              </a:rPr>
              <a:t>cifar10</a:t>
            </a:r>
            <a:r>
              <a:rPr lang="zh-TW" altLang="en-US" sz="5400" dirty="0" smtClean="0">
                <a:solidFill>
                  <a:schemeClr val="bg1"/>
                </a:solidFill>
              </a:rPr>
              <a:t>資料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8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7272097"/>
            <a:ext cx="12082589" cy="184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5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進行資料預處理</a:t>
            </a:r>
            <a:r>
              <a:rPr lang="en-US" altLang="zh-TW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顯示訓練與驗證資料的</a:t>
            </a:r>
            <a:r>
              <a:rPr lang="en-US" altLang="zh-TW" sz="5400" dirty="0" smtClean="0">
                <a:solidFill>
                  <a:schemeClr val="bg1"/>
                </a:solidFill>
              </a:rPr>
              <a:t>shape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9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7343681"/>
            <a:ext cx="11857539" cy="33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1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進行資料預處理</a:t>
            </a:r>
            <a:r>
              <a:rPr lang="en-US" altLang="zh-TW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590867"/>
            <a:ext cx="20281650" cy="3468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將</a:t>
            </a:r>
            <a:r>
              <a:rPr lang="en-US" altLang="zh-TW" sz="5400" dirty="0">
                <a:solidFill>
                  <a:schemeClr val="bg1"/>
                </a:solidFill>
              </a:rPr>
              <a:t>features(</a:t>
            </a:r>
            <a:r>
              <a:rPr lang="zh-TW" altLang="en-US" sz="5400" dirty="0">
                <a:solidFill>
                  <a:schemeClr val="bg1"/>
                </a:solidFill>
              </a:rPr>
              <a:t>照片影像特徵值</a:t>
            </a:r>
            <a:r>
              <a:rPr lang="en-US" altLang="zh-TW" sz="5400" dirty="0">
                <a:solidFill>
                  <a:schemeClr val="bg1"/>
                </a:solidFill>
              </a:rPr>
              <a:t>)</a:t>
            </a:r>
            <a:r>
              <a:rPr lang="zh-TW" altLang="en-US" sz="5400" dirty="0">
                <a:solidFill>
                  <a:schemeClr val="bg1"/>
                </a:solidFill>
              </a:rPr>
              <a:t>標準化：</a:t>
            </a:r>
            <a:r>
              <a:rPr lang="zh-TW" altLang="en-US" sz="5400" dirty="0" smtClean="0">
                <a:solidFill>
                  <a:schemeClr val="bg1"/>
                </a:solidFill>
              </a:rPr>
              <a:t>可提高模型預測的準確度，並且更快收斂。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10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7311810"/>
            <a:ext cx="20720562" cy="224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進行資料預處理</a:t>
            </a:r>
            <a:r>
              <a:rPr lang="en-US" altLang="zh-TW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TW" sz="5400" dirty="0">
                <a:solidFill>
                  <a:schemeClr val="bg1"/>
                </a:solidFill>
              </a:rPr>
              <a:t>label(</a:t>
            </a:r>
            <a:r>
              <a:rPr lang="zh-TW" altLang="en-US" sz="5400" dirty="0">
                <a:solidFill>
                  <a:schemeClr val="bg1"/>
                </a:solidFill>
              </a:rPr>
              <a:t>照片影像的真實的值</a:t>
            </a:r>
            <a:r>
              <a:rPr lang="en-US" altLang="zh-TW" sz="5400" dirty="0">
                <a:solidFill>
                  <a:schemeClr val="bg1"/>
                </a:solidFill>
              </a:rPr>
              <a:t>)</a:t>
            </a:r>
            <a:r>
              <a:rPr lang="zh-TW" altLang="en-US" sz="5400" dirty="0">
                <a:solidFill>
                  <a:schemeClr val="bg1"/>
                </a:solidFill>
              </a:rPr>
              <a:t>以</a:t>
            </a:r>
            <a:r>
              <a:rPr lang="en-US" altLang="zh-TW" sz="5400" dirty="0" err="1" smtClean="0">
                <a:solidFill>
                  <a:schemeClr val="bg1"/>
                </a:solidFill>
              </a:rPr>
              <a:t>Onehot</a:t>
            </a:r>
            <a:r>
              <a:rPr lang="zh-TW" altLang="en-US" sz="5400" dirty="0" smtClean="0">
                <a:solidFill>
                  <a:schemeClr val="bg1"/>
                </a:solidFill>
              </a:rPr>
              <a:t> </a:t>
            </a:r>
            <a:r>
              <a:rPr lang="en-US" altLang="zh-TW" sz="5400" dirty="0" smtClean="0">
                <a:solidFill>
                  <a:schemeClr val="bg1"/>
                </a:solidFill>
              </a:rPr>
              <a:t>encoding</a:t>
            </a:r>
            <a:r>
              <a:rPr lang="zh-TW" altLang="en-US" sz="5400" dirty="0" smtClean="0">
                <a:solidFill>
                  <a:schemeClr val="bg1"/>
                </a:solidFill>
              </a:rPr>
              <a:t>轉換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11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795188"/>
            <a:ext cx="15991072" cy="23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安裝與下載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</a:t>
            </a:r>
          </a:p>
        </p:txBody>
      </p:sp>
      <p:sp>
        <p:nvSpPr>
          <p:cNvPr id="153" name="2.1"/>
          <p:cNvSpPr>
            <a:spLocks noGrp="1"/>
          </p:cNvSpPr>
          <p:nvPr>
            <p:ph type="body" idx="13"/>
          </p:nvPr>
        </p:nvSpPr>
        <p:spPr>
          <a:prstGeom prst="ellipse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70000" lnSpcReduction="20000"/>
          </a:bodyPr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497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zh-TW" altLang="en-US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04944" y="3304800"/>
            <a:ext cx="1537411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sz="6000" dirty="0" smtClean="0">
                <a:solidFill>
                  <a:schemeClr val="bg1"/>
                </a:solidFill>
              </a:rPr>
              <a:t>本</a:t>
            </a:r>
            <a:r>
              <a:rPr lang="zh-TW" altLang="en-US" sz="6000" dirty="0">
                <a:solidFill>
                  <a:schemeClr val="bg1"/>
                </a:solidFill>
              </a:rPr>
              <a:t>章我們將</a:t>
            </a:r>
            <a:r>
              <a:rPr lang="zh-TW" altLang="en-US" sz="6000" dirty="0" smtClean="0">
                <a:solidFill>
                  <a:schemeClr val="bg1"/>
                </a:solidFill>
              </a:rPr>
              <a:t>介紹，使用</a:t>
            </a:r>
            <a:r>
              <a:rPr lang="zh-TW" altLang="en-US" sz="6000" dirty="0">
                <a:solidFill>
                  <a:schemeClr val="bg1"/>
                </a:solidFill>
              </a:rPr>
              <a:t>Keras建立卷積神經</a:t>
            </a:r>
            <a:r>
              <a:rPr lang="zh-TW" altLang="en-US" sz="6000" dirty="0" smtClean="0">
                <a:solidFill>
                  <a:schemeClr val="bg1"/>
                </a:solidFill>
              </a:rPr>
              <a:t>網路CN</a:t>
            </a:r>
            <a:r>
              <a:rPr lang="en-US" altLang="zh-TW" sz="6000" dirty="0" smtClean="0">
                <a:solidFill>
                  <a:schemeClr val="bg1"/>
                </a:solidFill>
              </a:rPr>
              <a:t>N</a:t>
            </a:r>
            <a:r>
              <a:rPr lang="zh-TW" altLang="en-US" sz="6000" dirty="0" smtClean="0">
                <a:solidFill>
                  <a:schemeClr val="bg1"/>
                </a:solidFill>
              </a:rPr>
              <a:t>(convolutional neural network</a:t>
            </a:r>
            <a:r>
              <a:rPr lang="en-US" altLang="zh-TW" sz="6000" dirty="0" smtClean="0">
                <a:solidFill>
                  <a:schemeClr val="bg1"/>
                </a:solidFill>
              </a:rPr>
              <a:t>)</a:t>
            </a:r>
            <a:r>
              <a:rPr lang="zh-TW" altLang="en-US" sz="6000" dirty="0" smtClean="0">
                <a:solidFill>
                  <a:schemeClr val="bg1"/>
                </a:solidFill>
              </a:rPr>
              <a:t>模型，並且</a:t>
            </a:r>
            <a:r>
              <a:rPr lang="zh-TW" altLang="en-US" sz="6000" dirty="0">
                <a:solidFill>
                  <a:schemeClr val="bg1"/>
                </a:solidFill>
              </a:rPr>
              <a:t>訓練型、</a:t>
            </a:r>
            <a:r>
              <a:rPr lang="zh-TW" altLang="en-US" sz="6000" dirty="0" smtClean="0">
                <a:solidFill>
                  <a:schemeClr val="bg1"/>
                </a:solidFill>
              </a:rPr>
              <a:t>評估</a:t>
            </a:r>
            <a:r>
              <a:rPr lang="zh-TW" altLang="en-US" sz="6000" dirty="0">
                <a:solidFill>
                  <a:schemeClr val="bg1"/>
                </a:solidFill>
              </a:rPr>
              <a:t>模型</a:t>
            </a:r>
            <a:r>
              <a:rPr lang="zh-TW" altLang="en-US" sz="6000" dirty="0" smtClean="0">
                <a:solidFill>
                  <a:schemeClr val="bg1"/>
                </a:solidFill>
              </a:rPr>
              <a:t>準確率，然後</a:t>
            </a:r>
            <a:r>
              <a:rPr lang="zh-TW" altLang="en-US" sz="6000" dirty="0">
                <a:solidFill>
                  <a:schemeClr val="bg1"/>
                </a:solidFill>
              </a:rPr>
              <a:t>使用訓練完成</a:t>
            </a:r>
            <a:r>
              <a:rPr lang="zh-TW" altLang="en-US" sz="6000" dirty="0" smtClean="0">
                <a:solidFill>
                  <a:schemeClr val="bg1"/>
                </a:solidFill>
              </a:rPr>
              <a:t>的模型，辨識</a:t>
            </a:r>
            <a:r>
              <a:rPr lang="zh-TW" altLang="en-US" sz="6000" dirty="0">
                <a:solidFill>
                  <a:schemeClr val="bg1"/>
                </a:solidFill>
              </a:rPr>
              <a:t>Cifar-10</a:t>
            </a:r>
            <a:r>
              <a:rPr lang="zh-TW" altLang="en-US" sz="6000" dirty="0" smtClean="0">
                <a:solidFill>
                  <a:schemeClr val="bg1"/>
                </a:solidFill>
              </a:rPr>
              <a:t>影像</a:t>
            </a:r>
            <a:r>
              <a:rPr lang="zh-TW" altLang="en-US" sz="6000" dirty="0">
                <a:solidFill>
                  <a:schemeClr val="bg1"/>
                </a:solidFill>
              </a:rPr>
              <a:t>資料集</a:t>
            </a:r>
            <a:r>
              <a:rPr lang="zh-TW" altLang="en-US" sz="6000" dirty="0" smtClean="0">
                <a:solidFill>
                  <a:schemeClr val="bg1"/>
                </a:solidFill>
              </a:rPr>
              <a:t>。</a:t>
            </a:r>
            <a:endParaRPr lang="en-US" altLang="zh-TW" sz="6000" dirty="0" smtClean="0">
              <a:solidFill>
                <a:schemeClr val="bg1"/>
              </a:solidFill>
            </a:endParaRPr>
          </a:p>
          <a:p>
            <a:pPr algn="l"/>
            <a:endParaRPr lang="en-US" altLang="zh-TW" sz="6000" dirty="0">
              <a:solidFill>
                <a:schemeClr val="bg1"/>
              </a:solidFill>
            </a:endParaRPr>
          </a:p>
          <a:p>
            <a:pPr algn="l"/>
            <a:r>
              <a:rPr lang="zh-TW" altLang="en-US" sz="6000" dirty="0" smtClean="0">
                <a:solidFill>
                  <a:schemeClr val="bg1"/>
                </a:solidFill>
              </a:rPr>
              <a:t>由於</a:t>
            </a:r>
            <a:r>
              <a:rPr lang="zh-TW" altLang="en-US" sz="6000" dirty="0">
                <a:solidFill>
                  <a:schemeClr val="bg1"/>
                </a:solidFill>
              </a:rPr>
              <a:t>CIFAR-10影像辨識的</a:t>
            </a:r>
            <a:r>
              <a:rPr lang="zh-TW" altLang="en-US" sz="6000" dirty="0" smtClean="0">
                <a:solidFill>
                  <a:schemeClr val="bg1"/>
                </a:solidFill>
              </a:rPr>
              <a:t>難度，比起</a:t>
            </a:r>
            <a:r>
              <a:rPr lang="zh-TW" altLang="en-US" sz="6000" dirty="0">
                <a:solidFill>
                  <a:schemeClr val="bg1"/>
                </a:solidFill>
              </a:rPr>
              <a:t>MNIS</a:t>
            </a:r>
            <a:r>
              <a:rPr lang="zh-TW" altLang="en-US" sz="6000" dirty="0" smtClean="0">
                <a:solidFill>
                  <a:schemeClr val="bg1"/>
                </a:solidFill>
              </a:rPr>
              <a:t>T資料</a:t>
            </a:r>
            <a:r>
              <a:rPr lang="zh-TW" altLang="en-US" sz="6000" dirty="0">
                <a:solidFill>
                  <a:schemeClr val="bg1"/>
                </a:solidFill>
              </a:rPr>
              <a:t>集高很多。所以我們嘗試更多次的卷積與池化</a:t>
            </a:r>
            <a:r>
              <a:rPr lang="zh-TW" altLang="en-US" sz="6000" dirty="0" smtClean="0">
                <a:solidFill>
                  <a:schemeClr val="bg1"/>
                </a:solidFill>
              </a:rPr>
              <a:t>運算，來</a:t>
            </a:r>
            <a:r>
              <a:rPr lang="zh-TW" altLang="en-US" sz="6000" dirty="0">
                <a:solidFill>
                  <a:schemeClr val="bg1"/>
                </a:solidFill>
              </a:rPr>
              <a:t>提高辨識的準確率。</a:t>
            </a:r>
          </a:p>
        </p:txBody>
      </p:sp>
    </p:spTree>
    <p:extLst>
      <p:ext uri="{BB962C8B-B14F-4D97-AF65-F5344CB8AC3E}">
        <p14:creationId xmlns:p14="http://schemas.microsoft.com/office/powerpoint/2010/main" val="424031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匯入所需模組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7655626"/>
            <a:ext cx="12309300" cy="1831986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10276817" y="6270156"/>
            <a:ext cx="4681728" cy="1521692"/>
          </a:xfrm>
          <a:prstGeom prst="wedgeRoundRectCallout">
            <a:avLst>
              <a:gd name="adj1" fmla="val -84505"/>
              <a:gd name="adj2" fmla="val 70186"/>
              <a:gd name="adj3" fmla="val 16667"/>
            </a:avLst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匯入</a:t>
            </a:r>
            <a:r>
              <a:rPr kumimoji="0" lang="en-US" altLang="zh-TW" sz="400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keras</a:t>
            </a:r>
            <a:r>
              <a:rPr kumimoji="0" lang="zh-TW" altLang="en-US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的</a:t>
            </a:r>
            <a:r>
              <a:rPr kumimoji="0" lang="en-US" altLang="zh-TW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Sequential</a:t>
            </a:r>
            <a:r>
              <a:rPr kumimoji="0" lang="zh-TW" altLang="en-US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模組</a:t>
            </a:r>
            <a:endParaRPr kumimoji="0" lang="zh-TW" altLang="en-US" sz="4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17904389" y="7215232"/>
            <a:ext cx="3529147" cy="1521692"/>
          </a:xfrm>
          <a:prstGeom prst="wedgeRoundRectCallout">
            <a:avLst>
              <a:gd name="adj1" fmla="val -174845"/>
              <a:gd name="adj2" fmla="val 34131"/>
              <a:gd name="adj3" fmla="val 16667"/>
            </a:avLst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匯入</a:t>
            </a:r>
            <a:r>
              <a:rPr kumimoji="0" lang="en-US" altLang="zh-TW" sz="400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keras</a:t>
            </a:r>
            <a:r>
              <a:rPr kumimoji="0" lang="zh-TW" altLang="en-US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的</a:t>
            </a:r>
            <a:r>
              <a:rPr kumimoji="0" lang="en-US" altLang="zh-TW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layers</a:t>
            </a:r>
            <a:r>
              <a:rPr kumimoji="0" lang="zh-TW" altLang="en-US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模組</a:t>
            </a:r>
            <a:endParaRPr kumimoji="0" lang="zh-TW" altLang="en-US" sz="4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17904389" y="10034284"/>
            <a:ext cx="3529147" cy="1521692"/>
          </a:xfrm>
          <a:prstGeom prst="wedgeRoundRectCallout">
            <a:avLst>
              <a:gd name="adj1" fmla="val -189975"/>
              <a:gd name="adj2" fmla="val -96868"/>
              <a:gd name="adj3" fmla="val 16667"/>
            </a:avLst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匯入</a:t>
            </a:r>
            <a:r>
              <a:rPr kumimoji="0" lang="en-US" altLang="zh-TW" sz="400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keras</a:t>
            </a:r>
            <a:r>
              <a:rPr kumimoji="0" lang="zh-TW" altLang="en-US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的</a:t>
            </a:r>
            <a:r>
              <a:rPr kumimoji="0" lang="en-US" altLang="zh-TW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layers</a:t>
            </a:r>
            <a:r>
              <a:rPr kumimoji="0" lang="zh-TW" altLang="en-US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模組</a:t>
            </a:r>
            <a:endParaRPr kumimoji="0" lang="zh-TW" altLang="en-US" sz="4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5584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590866"/>
            <a:ext cx="18469318" cy="3468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pt-BR" sz="5400" dirty="0">
                <a:solidFill>
                  <a:schemeClr val="bg1"/>
                </a:solidFill>
              </a:rPr>
              <a:t>建立</a:t>
            </a:r>
            <a:r>
              <a:rPr lang="pt-BR" altLang="zh-TW" sz="5400" dirty="0">
                <a:solidFill>
                  <a:schemeClr val="bg1"/>
                </a:solidFill>
              </a:rPr>
              <a:t>keras</a:t>
            </a:r>
            <a:r>
              <a:rPr lang="zh-TW" altLang="pt-BR" sz="5400" dirty="0">
                <a:solidFill>
                  <a:schemeClr val="bg1"/>
                </a:solidFill>
              </a:rPr>
              <a:t>的</a:t>
            </a:r>
            <a:r>
              <a:rPr lang="pt-BR" altLang="zh-TW" sz="5400" dirty="0" smtClean="0">
                <a:solidFill>
                  <a:schemeClr val="bg1"/>
                </a:solidFill>
              </a:rPr>
              <a:t>Sequential</a:t>
            </a:r>
            <a:r>
              <a:rPr lang="zh-TW" altLang="pt-BR" sz="5400" dirty="0" smtClean="0">
                <a:solidFill>
                  <a:schemeClr val="bg1"/>
                </a:solidFill>
              </a:rPr>
              <a:t>模</a:t>
            </a:r>
            <a:r>
              <a:rPr lang="zh-TW" altLang="en-US" sz="5400" dirty="0">
                <a:solidFill>
                  <a:schemeClr val="bg1"/>
                </a:solidFill>
              </a:rPr>
              <a:t>型：建立一個</a:t>
            </a:r>
            <a:r>
              <a:rPr lang="en-US" altLang="zh-TW" sz="5400" dirty="0">
                <a:solidFill>
                  <a:schemeClr val="bg1"/>
                </a:solidFill>
              </a:rPr>
              <a:t>Sequential </a:t>
            </a:r>
            <a:r>
              <a:rPr lang="zh-TW" altLang="en-US" sz="5400" dirty="0" smtClean="0">
                <a:solidFill>
                  <a:schemeClr val="bg1"/>
                </a:solidFill>
              </a:rPr>
              <a:t>線性堆疊模型，後續</a:t>
            </a:r>
            <a:r>
              <a:rPr lang="zh-TW" altLang="en-US" sz="5400" dirty="0">
                <a:solidFill>
                  <a:schemeClr val="bg1"/>
                </a:solidFill>
              </a:rPr>
              <a:t>只需要將各神經網路層加入模型</a:t>
            </a:r>
            <a:r>
              <a:rPr lang="zh-TW" altLang="en-US" sz="5400" dirty="0" smtClean="0">
                <a:solidFill>
                  <a:schemeClr val="bg1"/>
                </a:solidFill>
              </a:rPr>
              <a:t>即可</a:t>
            </a:r>
            <a:r>
              <a:rPr lang="zh-TW" altLang="en-US" sz="5400" dirty="0">
                <a:solidFill>
                  <a:schemeClr val="bg1"/>
                </a:solidFill>
              </a:rPr>
              <a:t>。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7553352"/>
            <a:ext cx="7778188" cy="16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6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建立卷積</a:t>
            </a:r>
            <a:r>
              <a:rPr lang="zh-TW" altLang="en-US" sz="5400" dirty="0" smtClean="0">
                <a:solidFill>
                  <a:schemeClr val="bg1"/>
                </a:solidFill>
              </a:rPr>
              <a:t>層</a:t>
            </a:r>
            <a:r>
              <a:rPr lang="en-US" altLang="zh-TW" sz="5400" dirty="0" smtClean="0">
                <a:solidFill>
                  <a:schemeClr val="bg1"/>
                </a:solidFill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3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7151780"/>
            <a:ext cx="9525566" cy="2193387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39724"/>
              </p:ext>
            </p:extLst>
          </p:nvPr>
        </p:nvGraphicFramePr>
        <p:xfrm>
          <a:off x="8892032" y="9034271"/>
          <a:ext cx="14900656" cy="43891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240657">
                  <a:extLst>
                    <a:ext uri="{9D8B030D-6E8A-4147-A177-3AD203B41FA5}">
                      <a16:colId xmlns:a16="http://schemas.microsoft.com/office/drawing/2014/main" val="540990310"/>
                    </a:ext>
                  </a:extLst>
                </a:gridCol>
                <a:gridCol w="9659999">
                  <a:extLst>
                    <a:ext uri="{9D8B030D-6E8A-4147-A177-3AD203B41FA5}">
                      <a16:colId xmlns:a16="http://schemas.microsoft.com/office/drawing/2014/main" val="2907922450"/>
                    </a:ext>
                  </a:extLst>
                </a:gridCol>
              </a:tblGrid>
              <a:tr h="550785"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程式碼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說明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771145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filters=32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設定隨機產生</a:t>
                      </a:r>
                      <a:r>
                        <a:rPr lang="en-US" altLang="zh-TW" sz="3600" dirty="0" smtClean="0"/>
                        <a:t>3</a:t>
                      </a:r>
                      <a:r>
                        <a:rPr lang="zh-TW" altLang="en-US" sz="3600" dirty="0" smtClean="0"/>
                        <a:t>個濾鏡</a:t>
                      </a:r>
                      <a:r>
                        <a:rPr lang="en-US" altLang="zh-TW" sz="3600" dirty="0" smtClean="0"/>
                        <a:t>filter weight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271320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err="1" smtClean="0"/>
                        <a:t>kernel_size</a:t>
                      </a:r>
                      <a:r>
                        <a:rPr lang="en-US" altLang="zh-TW" sz="3600" dirty="0" smtClean="0"/>
                        <a:t>=(3,3)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每一個濾鏡</a:t>
                      </a:r>
                      <a:r>
                        <a:rPr lang="en-US" altLang="zh-TW" sz="3600" dirty="0" smtClean="0"/>
                        <a:t>3X3</a:t>
                      </a:r>
                      <a:r>
                        <a:rPr lang="zh-TW" altLang="en-US" sz="3600" dirty="0" smtClean="0"/>
                        <a:t>大小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235719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err="1" smtClean="0"/>
                        <a:t>input_shape</a:t>
                      </a:r>
                      <a:r>
                        <a:rPr lang="en-US" altLang="zh-TW" sz="3600" dirty="0" smtClean="0"/>
                        <a:t>=(32, 32,3)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此設定讓卷積運算，產生的卷積影像大小不變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923540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activation='</a:t>
                      </a:r>
                      <a:r>
                        <a:rPr lang="en-US" altLang="zh-TW" sz="3600" dirty="0" err="1" smtClean="0"/>
                        <a:t>relu</a:t>
                      </a:r>
                      <a:r>
                        <a:rPr lang="en-US" altLang="zh-TW" sz="3600" dirty="0" smtClean="0"/>
                        <a:t>'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600" dirty="0" smtClean="0"/>
                        <a:t>設定</a:t>
                      </a:r>
                      <a:r>
                        <a:rPr lang="en-US" altLang="zh-TW" sz="3600" dirty="0" err="1" smtClean="0"/>
                        <a:t>ReLU</a:t>
                      </a:r>
                      <a:r>
                        <a:rPr lang="zh-TW" altLang="en-US" sz="3600" dirty="0" smtClean="0"/>
                        <a:t>激活函數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271908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padding='same'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第</a:t>
                      </a:r>
                      <a:r>
                        <a:rPr lang="en-US" altLang="zh-TW" sz="3600" dirty="0" smtClean="0"/>
                        <a:t>1,2</a:t>
                      </a:r>
                      <a:r>
                        <a:rPr lang="zh-TW" altLang="en-US" sz="3600" dirty="0" smtClean="0"/>
                        <a:t>維度代表輸入的影像形狀</a:t>
                      </a:r>
                      <a:r>
                        <a:rPr lang="en-US" altLang="zh-TW" sz="3600" dirty="0" smtClean="0"/>
                        <a:t>32X32</a:t>
                      </a:r>
                      <a:r>
                        <a:rPr lang="zh-TW" altLang="en-US" sz="3600" dirty="0" smtClean="0"/>
                        <a:t>大小</a:t>
                      </a:r>
                      <a:r>
                        <a:rPr lang="en-US" altLang="zh-TW" sz="3600" dirty="0" smtClean="0"/>
                        <a:t>,</a:t>
                      </a:r>
                      <a:r>
                        <a:rPr lang="zh-TW" altLang="en-US" sz="3600" dirty="0" smtClean="0"/>
                        <a:t>第</a:t>
                      </a:r>
                      <a:r>
                        <a:rPr lang="en-US" altLang="zh-TW" sz="3600" dirty="0" smtClean="0"/>
                        <a:t>3</a:t>
                      </a:r>
                      <a:r>
                        <a:rPr lang="zh-TW" altLang="en-US" sz="3600" dirty="0" smtClean="0"/>
                        <a:t>個維度：因為是彩色代表</a:t>
                      </a:r>
                      <a:r>
                        <a:rPr lang="en-US" altLang="zh-TW" sz="3600" dirty="0" smtClean="0"/>
                        <a:t>RGB</a:t>
                      </a:r>
                      <a:r>
                        <a:rPr lang="zh-TW" altLang="en-US" sz="3600" dirty="0" smtClean="0"/>
                        <a:t>三原色是</a:t>
                      </a:r>
                      <a:r>
                        <a:rPr lang="en-US" altLang="zh-TW" sz="3600" dirty="0" smtClean="0"/>
                        <a:t>3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51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15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加入</a:t>
            </a:r>
            <a:r>
              <a:rPr lang="en-US" altLang="zh-TW" sz="5400" dirty="0" smtClean="0">
                <a:solidFill>
                  <a:schemeClr val="bg1"/>
                </a:solidFill>
              </a:rPr>
              <a:t>Dropout</a:t>
            </a:r>
            <a:r>
              <a:rPr lang="zh-TW" altLang="en-US" sz="5400" dirty="0" smtClean="0">
                <a:solidFill>
                  <a:schemeClr val="bg1"/>
                </a:solidFill>
              </a:rPr>
              <a:t>避免</a:t>
            </a:r>
            <a:r>
              <a:rPr lang="en-US" altLang="zh-TW" sz="5400" dirty="0" smtClean="0">
                <a:solidFill>
                  <a:schemeClr val="bg1"/>
                </a:solidFill>
              </a:rPr>
              <a:t>overfitting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4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352104" y="9462372"/>
            <a:ext cx="8825146" cy="3837588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800" dirty="0">
                <a:solidFill>
                  <a:schemeClr val="bg1"/>
                </a:solidFill>
              </a:rPr>
              <a:t>加入Dropout層至模型中。Dropout(0.25)的功能</a:t>
            </a:r>
            <a:r>
              <a:rPr lang="zh-TW" altLang="en-US" sz="4800" dirty="0" smtClean="0">
                <a:solidFill>
                  <a:schemeClr val="bg1"/>
                </a:solidFill>
              </a:rPr>
              <a:t>是，每次</a:t>
            </a:r>
            <a:r>
              <a:rPr lang="zh-TW" altLang="en-US" sz="4800" dirty="0">
                <a:solidFill>
                  <a:schemeClr val="bg1"/>
                </a:solidFill>
              </a:rPr>
              <a:t>訓練迭代</a:t>
            </a:r>
            <a:r>
              <a:rPr lang="zh-TW" altLang="en-US" sz="4800" dirty="0" smtClean="0">
                <a:solidFill>
                  <a:schemeClr val="bg1"/>
                </a:solidFill>
              </a:rPr>
              <a:t>時，</a:t>
            </a:r>
            <a:r>
              <a:rPr lang="zh-TW" altLang="en-US" sz="4800" dirty="0" smtClean="0">
                <a:solidFill>
                  <a:schemeClr val="bg1"/>
                </a:solidFill>
              </a:rPr>
              <a:t>會隨機</a:t>
            </a:r>
            <a:r>
              <a:rPr lang="zh-TW" altLang="en-US" sz="4800" dirty="0">
                <a:solidFill>
                  <a:schemeClr val="bg1"/>
                </a:solidFill>
              </a:rPr>
              <a:t>地在神經網路中放棄25%的</a:t>
            </a:r>
            <a:r>
              <a:rPr lang="zh-TW" altLang="en-US" sz="4800" dirty="0" smtClean="0">
                <a:solidFill>
                  <a:schemeClr val="bg1"/>
                </a:solidFill>
              </a:rPr>
              <a:t>神經元，以</a:t>
            </a:r>
            <a:r>
              <a:rPr lang="zh-TW" altLang="en-US" sz="4800" dirty="0">
                <a:solidFill>
                  <a:schemeClr val="bg1"/>
                </a:solidFill>
              </a:rPr>
              <a:t>避免overfittin</a:t>
            </a:r>
            <a:r>
              <a:rPr lang="zh-TW" altLang="en-US" sz="4800" dirty="0" smtClean="0">
                <a:solidFill>
                  <a:schemeClr val="bg1"/>
                </a:solidFill>
              </a:rPr>
              <a:t>g。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1" y="6638952"/>
            <a:ext cx="12033762" cy="185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建立池化層</a:t>
            </a:r>
            <a:r>
              <a:rPr lang="en-US" altLang="zh-TW" sz="5400" dirty="0" smtClean="0">
                <a:solidFill>
                  <a:schemeClr val="bg1"/>
                </a:solidFill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5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352104" y="9462372"/>
            <a:ext cx="8825146" cy="3837588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800" dirty="0">
                <a:solidFill>
                  <a:schemeClr val="bg1"/>
                </a:solidFill>
              </a:rPr>
              <a:t>建立池化層</a:t>
            </a:r>
            <a:r>
              <a:rPr lang="en-US" altLang="zh-TW" sz="4800" dirty="0" smtClean="0">
                <a:solidFill>
                  <a:schemeClr val="bg1"/>
                </a:solidFill>
              </a:rPr>
              <a:t>1</a:t>
            </a:r>
            <a:r>
              <a:rPr lang="zh-TW" altLang="en-US" sz="4800" dirty="0" smtClean="0">
                <a:solidFill>
                  <a:schemeClr val="bg1"/>
                </a:solidFill>
              </a:rPr>
              <a:t>，輸入參數</a:t>
            </a:r>
            <a:r>
              <a:rPr lang="en-US" altLang="zh-TW" sz="4800" dirty="0" err="1">
                <a:solidFill>
                  <a:schemeClr val="bg1"/>
                </a:solidFill>
              </a:rPr>
              <a:t>pool_size</a:t>
            </a:r>
            <a:r>
              <a:rPr lang="en-US" altLang="zh-TW" sz="4800" dirty="0">
                <a:solidFill>
                  <a:schemeClr val="bg1"/>
                </a:solidFill>
              </a:rPr>
              <a:t>=(2, 2)</a:t>
            </a:r>
            <a:r>
              <a:rPr lang="zh-TW" altLang="en-US" sz="4800" dirty="0" smtClean="0">
                <a:solidFill>
                  <a:schemeClr val="bg1"/>
                </a:solidFill>
              </a:rPr>
              <a:t>，執行</a:t>
            </a:r>
            <a:r>
              <a:rPr lang="zh-TW" altLang="en-US" sz="4800" dirty="0">
                <a:solidFill>
                  <a:schemeClr val="bg1"/>
                </a:solidFill>
              </a:rPr>
              <a:t>第</a:t>
            </a:r>
            <a:r>
              <a:rPr lang="en-US" altLang="zh-TW" sz="4800" dirty="0">
                <a:solidFill>
                  <a:schemeClr val="bg1"/>
                </a:solidFill>
              </a:rPr>
              <a:t>1</a:t>
            </a:r>
            <a:r>
              <a:rPr lang="zh-TW" altLang="en-US" sz="4800" dirty="0">
                <a:solidFill>
                  <a:schemeClr val="bg1"/>
                </a:solidFill>
              </a:rPr>
              <a:t>次縮減</a:t>
            </a:r>
            <a:r>
              <a:rPr lang="zh-TW" altLang="en-US" sz="4800" dirty="0" smtClean="0">
                <a:solidFill>
                  <a:schemeClr val="bg1"/>
                </a:solidFill>
              </a:rPr>
              <a:t>取樣，將</a:t>
            </a:r>
            <a:r>
              <a:rPr lang="en-US" altLang="zh-TW" sz="4800" dirty="0" smtClean="0">
                <a:solidFill>
                  <a:schemeClr val="bg1"/>
                </a:solidFill>
              </a:rPr>
              <a:t>32X32</a:t>
            </a:r>
            <a:r>
              <a:rPr lang="zh-TW" altLang="en-US" sz="4800" dirty="0" smtClean="0">
                <a:solidFill>
                  <a:schemeClr val="bg1"/>
                </a:solidFill>
              </a:rPr>
              <a:t>影像，縮小為</a:t>
            </a:r>
            <a:r>
              <a:rPr lang="en-US" altLang="zh-TW" sz="4800" dirty="0" smtClean="0">
                <a:solidFill>
                  <a:schemeClr val="bg1"/>
                </a:solidFill>
              </a:rPr>
              <a:t>16X16</a:t>
            </a:r>
            <a:r>
              <a:rPr lang="zh-TW" altLang="en-US" sz="4800" dirty="0">
                <a:solidFill>
                  <a:schemeClr val="bg1"/>
                </a:solidFill>
              </a:rPr>
              <a:t>的</a:t>
            </a:r>
            <a:r>
              <a:rPr lang="zh-TW" altLang="en-US" sz="4800" dirty="0" smtClean="0">
                <a:solidFill>
                  <a:schemeClr val="bg1"/>
                </a:solidFill>
              </a:rPr>
              <a:t>影像，縮減</a:t>
            </a:r>
            <a:r>
              <a:rPr lang="zh-TW" altLang="en-US" sz="4800" dirty="0">
                <a:solidFill>
                  <a:schemeClr val="bg1"/>
                </a:solidFill>
              </a:rPr>
              <a:t>取樣不會改變</a:t>
            </a:r>
            <a:r>
              <a:rPr lang="zh-TW" altLang="en-US" sz="4800" dirty="0" smtClean="0">
                <a:solidFill>
                  <a:schemeClr val="bg1"/>
                </a:solidFill>
              </a:rPr>
              <a:t>數量</a:t>
            </a:r>
            <a:r>
              <a:rPr lang="zh-TW" altLang="en-US" sz="4800" dirty="0">
                <a:solidFill>
                  <a:schemeClr val="bg1"/>
                </a:solidFill>
              </a:rPr>
              <a:t>，</a:t>
            </a:r>
            <a:r>
              <a:rPr lang="zh-TW" altLang="en-US" sz="4800" dirty="0" smtClean="0">
                <a:solidFill>
                  <a:schemeClr val="bg1"/>
                </a:solidFill>
              </a:rPr>
              <a:t>所以</a:t>
            </a:r>
            <a:r>
              <a:rPr lang="zh-TW" altLang="en-US" sz="4800" dirty="0">
                <a:solidFill>
                  <a:schemeClr val="bg1"/>
                </a:solidFill>
              </a:rPr>
              <a:t>仍然</a:t>
            </a:r>
            <a:r>
              <a:rPr lang="zh-TW" altLang="en-US" sz="4800" dirty="0" smtClean="0">
                <a:solidFill>
                  <a:schemeClr val="bg1"/>
                </a:solidFill>
              </a:rPr>
              <a:t>是</a:t>
            </a:r>
            <a:r>
              <a:rPr lang="en-US" altLang="zh-TW" sz="4800" dirty="0" smtClean="0">
                <a:solidFill>
                  <a:schemeClr val="bg1"/>
                </a:solidFill>
              </a:rPr>
              <a:t>32</a:t>
            </a:r>
            <a:r>
              <a:rPr lang="zh-TW" altLang="en-US" sz="4800" dirty="0" smtClean="0">
                <a:solidFill>
                  <a:schemeClr val="bg1"/>
                </a:solidFill>
              </a:rPr>
              <a:t>個。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729632"/>
            <a:ext cx="12327582" cy="148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7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建立卷積層</a:t>
            </a:r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6. 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352104" y="9831704"/>
            <a:ext cx="8825146" cy="3098924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800" dirty="0">
                <a:solidFill>
                  <a:schemeClr val="bg1"/>
                </a:solidFill>
              </a:rPr>
              <a:t>執行第</a:t>
            </a:r>
            <a:r>
              <a:rPr lang="en-US" altLang="zh-TW" sz="4800" dirty="0">
                <a:solidFill>
                  <a:schemeClr val="bg1"/>
                </a:solidFill>
              </a:rPr>
              <a:t>2</a:t>
            </a:r>
            <a:r>
              <a:rPr lang="zh-TW" altLang="en-US" sz="4800" dirty="0">
                <a:solidFill>
                  <a:schemeClr val="bg1"/>
                </a:solidFill>
              </a:rPr>
              <a:t>次卷積</a:t>
            </a:r>
            <a:r>
              <a:rPr lang="zh-TW" altLang="en-US" sz="4800" dirty="0" smtClean="0">
                <a:solidFill>
                  <a:schemeClr val="bg1"/>
                </a:solidFill>
              </a:rPr>
              <a:t>運算：將</a:t>
            </a:r>
            <a:r>
              <a:rPr lang="zh-TW" altLang="en-US" sz="4800" dirty="0">
                <a:solidFill>
                  <a:schemeClr val="bg1"/>
                </a:solidFill>
              </a:rPr>
              <a:t>原本</a:t>
            </a:r>
            <a:r>
              <a:rPr lang="en-US" altLang="zh-TW" sz="4800" dirty="0">
                <a:solidFill>
                  <a:schemeClr val="bg1"/>
                </a:solidFill>
              </a:rPr>
              <a:t>32</a:t>
            </a:r>
            <a:r>
              <a:rPr lang="zh-TW" altLang="en-US" sz="4800" dirty="0">
                <a:solidFill>
                  <a:schemeClr val="bg1"/>
                </a:solidFill>
              </a:rPr>
              <a:t>個的</a:t>
            </a:r>
            <a:r>
              <a:rPr lang="zh-TW" altLang="en-US" sz="4800" dirty="0" smtClean="0">
                <a:solidFill>
                  <a:schemeClr val="bg1"/>
                </a:solidFill>
              </a:rPr>
              <a:t>影像轉換為</a:t>
            </a:r>
            <a:r>
              <a:rPr lang="en-US" altLang="zh-TW" sz="4800" dirty="0" smtClean="0">
                <a:solidFill>
                  <a:schemeClr val="bg1"/>
                </a:solidFill>
              </a:rPr>
              <a:t>64</a:t>
            </a:r>
            <a:r>
              <a:rPr lang="zh-TW" altLang="en-US" sz="4800" dirty="0" smtClean="0">
                <a:solidFill>
                  <a:schemeClr val="bg1"/>
                </a:solidFill>
              </a:rPr>
              <a:t>個影像，卷</a:t>
            </a:r>
            <a:r>
              <a:rPr lang="zh-TW" altLang="en-US" sz="4800" dirty="0">
                <a:solidFill>
                  <a:schemeClr val="bg1"/>
                </a:solidFill>
              </a:rPr>
              <a:t>積運算不會改變影像</a:t>
            </a:r>
            <a:r>
              <a:rPr lang="zh-TW" altLang="en-US" sz="4800" dirty="0" smtClean="0">
                <a:solidFill>
                  <a:schemeClr val="bg1"/>
                </a:solidFill>
              </a:rPr>
              <a:t>大小，所以</a:t>
            </a:r>
            <a:r>
              <a:rPr lang="zh-TW" altLang="en-US" sz="4800" dirty="0">
                <a:solidFill>
                  <a:schemeClr val="bg1"/>
                </a:solidFill>
              </a:rPr>
              <a:t>仍然是大小</a:t>
            </a:r>
            <a:r>
              <a:rPr lang="en-US" altLang="zh-TW" sz="4800" dirty="0">
                <a:solidFill>
                  <a:schemeClr val="bg1"/>
                </a:solidFill>
              </a:rPr>
              <a:t>16X16</a:t>
            </a:r>
            <a:r>
              <a:rPr lang="zh-TW" altLang="en-US" sz="4800" dirty="0">
                <a:solidFill>
                  <a:schemeClr val="bg1"/>
                </a:solidFill>
              </a:rPr>
              <a:t>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913009"/>
            <a:ext cx="12844635" cy="1649310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02126"/>
              </p:ext>
            </p:extLst>
          </p:nvPr>
        </p:nvGraphicFramePr>
        <p:xfrm>
          <a:off x="2381504" y="8869679"/>
          <a:ext cx="10968736" cy="32004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857775">
                  <a:extLst>
                    <a:ext uri="{9D8B030D-6E8A-4147-A177-3AD203B41FA5}">
                      <a16:colId xmlns:a16="http://schemas.microsoft.com/office/drawing/2014/main" val="540990310"/>
                    </a:ext>
                  </a:extLst>
                </a:gridCol>
                <a:gridCol w="7110961">
                  <a:extLst>
                    <a:ext uri="{9D8B030D-6E8A-4147-A177-3AD203B41FA5}">
                      <a16:colId xmlns:a16="http://schemas.microsoft.com/office/drawing/2014/main" val="2907922450"/>
                    </a:ext>
                  </a:extLst>
                </a:gridCol>
              </a:tblGrid>
              <a:tr h="550785"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程式碼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說明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771145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filters=64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建立</a:t>
                      </a:r>
                      <a:r>
                        <a:rPr lang="en-US" altLang="zh-TW" sz="3600" dirty="0" smtClean="0"/>
                        <a:t>64</a:t>
                      </a:r>
                      <a:r>
                        <a:rPr lang="zh-TW" altLang="en-US" sz="3600" dirty="0" smtClean="0"/>
                        <a:t>個濾鏡</a:t>
                      </a:r>
                      <a:r>
                        <a:rPr lang="en-US" altLang="zh-TW" sz="3600" dirty="0" smtClean="0"/>
                        <a:t>filter weight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271320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err="1" smtClean="0"/>
                        <a:t>kernel_size</a:t>
                      </a:r>
                      <a:r>
                        <a:rPr lang="en-US" altLang="zh-TW" sz="3600" dirty="0" smtClean="0"/>
                        <a:t>=(3,3)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每一個濾鏡</a:t>
                      </a:r>
                      <a:r>
                        <a:rPr lang="en-US" altLang="zh-TW" sz="3600" dirty="0" smtClean="0"/>
                        <a:t>3X3</a:t>
                      </a:r>
                      <a:r>
                        <a:rPr lang="zh-TW" altLang="en-US" sz="3600" dirty="0" smtClean="0"/>
                        <a:t>大小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235719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activation='</a:t>
                      </a:r>
                      <a:r>
                        <a:rPr lang="en-US" altLang="zh-TW" sz="3600" dirty="0" err="1" smtClean="0"/>
                        <a:t>relu</a:t>
                      </a:r>
                      <a:r>
                        <a:rPr lang="en-US" altLang="zh-TW" sz="3600" dirty="0" smtClean="0"/>
                        <a:t>'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600" dirty="0" smtClean="0"/>
                        <a:t>設定</a:t>
                      </a:r>
                      <a:r>
                        <a:rPr lang="en-US" altLang="zh-TW" sz="3600" dirty="0" err="1" smtClean="0"/>
                        <a:t>ReLU</a:t>
                      </a:r>
                      <a:r>
                        <a:rPr lang="zh-TW" altLang="en-US" sz="3600" dirty="0" smtClean="0"/>
                        <a:t>激活函數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271908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padding='same'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此設定讓卷積運算並不會改變大小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51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7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加入</a:t>
            </a:r>
            <a:r>
              <a:rPr lang="en-US" altLang="zh-TW" sz="5400" dirty="0" smtClean="0">
                <a:solidFill>
                  <a:schemeClr val="bg1"/>
                </a:solidFill>
              </a:rPr>
              <a:t>Dropout</a:t>
            </a:r>
            <a:r>
              <a:rPr lang="zh-TW" altLang="en-US" sz="5400" dirty="0" smtClean="0">
                <a:solidFill>
                  <a:schemeClr val="bg1"/>
                </a:solidFill>
              </a:rPr>
              <a:t>避免</a:t>
            </a:r>
            <a:r>
              <a:rPr lang="en-US" altLang="zh-TW" sz="5400" dirty="0" smtClean="0">
                <a:solidFill>
                  <a:schemeClr val="bg1"/>
                </a:solidFill>
              </a:rPr>
              <a:t>overfitting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7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352104" y="9831704"/>
            <a:ext cx="8825146" cy="3098924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800" dirty="0" smtClean="0">
                <a:solidFill>
                  <a:schemeClr val="bg1"/>
                </a:solidFill>
              </a:rPr>
              <a:t>Dropout</a:t>
            </a:r>
            <a:r>
              <a:rPr lang="zh-TW" altLang="en-US" sz="4800" dirty="0">
                <a:solidFill>
                  <a:schemeClr val="bg1"/>
                </a:solidFill>
              </a:rPr>
              <a:t>(0.25)的功能</a:t>
            </a:r>
            <a:r>
              <a:rPr lang="zh-TW" altLang="en-US" sz="4800" dirty="0" smtClean="0">
                <a:solidFill>
                  <a:schemeClr val="bg1"/>
                </a:solidFill>
              </a:rPr>
              <a:t>是，每次</a:t>
            </a:r>
            <a:r>
              <a:rPr lang="zh-TW" altLang="en-US" sz="4800" dirty="0">
                <a:solidFill>
                  <a:schemeClr val="bg1"/>
                </a:solidFill>
              </a:rPr>
              <a:t>訓練迭代</a:t>
            </a:r>
            <a:r>
              <a:rPr lang="zh-TW" altLang="en-US" sz="4800" dirty="0" smtClean="0">
                <a:solidFill>
                  <a:schemeClr val="bg1"/>
                </a:solidFill>
              </a:rPr>
              <a:t>時，會髓機</a:t>
            </a:r>
            <a:r>
              <a:rPr lang="zh-TW" altLang="en-US" sz="4800" dirty="0">
                <a:solidFill>
                  <a:schemeClr val="bg1"/>
                </a:solidFill>
              </a:rPr>
              <a:t>地在神經網路中放棄25%的</a:t>
            </a:r>
            <a:r>
              <a:rPr lang="zh-TW" altLang="en-US" sz="4800" dirty="0" smtClean="0">
                <a:solidFill>
                  <a:schemeClr val="bg1"/>
                </a:solidFill>
              </a:rPr>
              <a:t>神經元，以</a:t>
            </a:r>
            <a:r>
              <a:rPr lang="zh-TW" altLang="en-US" sz="4800" dirty="0">
                <a:solidFill>
                  <a:schemeClr val="bg1"/>
                </a:solidFill>
              </a:rPr>
              <a:t>避免overfittin</a:t>
            </a:r>
            <a:r>
              <a:rPr lang="zh-TW" altLang="en-US" sz="4800" dirty="0" smtClean="0">
                <a:solidFill>
                  <a:schemeClr val="bg1"/>
                </a:solidFill>
              </a:rPr>
              <a:t>g。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49" y="6931560"/>
            <a:ext cx="7843313" cy="14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5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建立池化</a:t>
            </a:r>
            <a:r>
              <a:rPr lang="zh-TW" altLang="en-US" sz="5400" dirty="0" smtClean="0">
                <a:solidFill>
                  <a:schemeClr val="bg1"/>
                </a:solidFill>
              </a:rPr>
              <a:t>層</a:t>
            </a:r>
            <a:r>
              <a:rPr lang="en-US" altLang="zh-TW" sz="5400" dirty="0">
                <a:solidFill>
                  <a:schemeClr val="bg1"/>
                </a:solidFill>
              </a:rPr>
              <a:t>2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8.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352104" y="9462372"/>
            <a:ext cx="8825146" cy="3837588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800" dirty="0">
                <a:solidFill>
                  <a:schemeClr val="bg1"/>
                </a:solidFill>
              </a:rPr>
              <a:t>建立池化</a:t>
            </a:r>
            <a:r>
              <a:rPr lang="zh-TW" altLang="en-US" sz="4800" dirty="0" smtClean="0">
                <a:solidFill>
                  <a:schemeClr val="bg1"/>
                </a:solidFill>
              </a:rPr>
              <a:t>層</a:t>
            </a:r>
            <a:r>
              <a:rPr lang="en-US" altLang="zh-TW" sz="4800" dirty="0">
                <a:solidFill>
                  <a:schemeClr val="bg1"/>
                </a:solidFill>
              </a:rPr>
              <a:t>2</a:t>
            </a:r>
            <a:r>
              <a:rPr lang="zh-TW" altLang="en-US" sz="4800" dirty="0" smtClean="0">
                <a:solidFill>
                  <a:schemeClr val="bg1"/>
                </a:solidFill>
              </a:rPr>
              <a:t>，輸入參數</a:t>
            </a:r>
            <a:r>
              <a:rPr lang="en-US" altLang="zh-TW" sz="4800" dirty="0" err="1">
                <a:solidFill>
                  <a:schemeClr val="bg1"/>
                </a:solidFill>
              </a:rPr>
              <a:t>pool_size</a:t>
            </a:r>
            <a:r>
              <a:rPr lang="en-US" altLang="zh-TW" sz="4800" dirty="0">
                <a:solidFill>
                  <a:schemeClr val="bg1"/>
                </a:solidFill>
              </a:rPr>
              <a:t>=(2, 2)</a:t>
            </a:r>
            <a:r>
              <a:rPr lang="zh-TW" altLang="en-US" sz="4800" dirty="0" smtClean="0">
                <a:solidFill>
                  <a:schemeClr val="bg1"/>
                </a:solidFill>
              </a:rPr>
              <a:t>，執行第</a:t>
            </a:r>
            <a:r>
              <a:rPr lang="en-US" altLang="zh-TW" sz="4800" dirty="0" smtClean="0">
                <a:solidFill>
                  <a:schemeClr val="bg1"/>
                </a:solidFill>
              </a:rPr>
              <a:t>2</a:t>
            </a:r>
            <a:r>
              <a:rPr lang="zh-TW" altLang="en-US" sz="4800" dirty="0" smtClean="0">
                <a:solidFill>
                  <a:schemeClr val="bg1"/>
                </a:solidFill>
              </a:rPr>
              <a:t>次</a:t>
            </a:r>
            <a:r>
              <a:rPr lang="zh-TW" altLang="en-US" sz="4800" dirty="0">
                <a:solidFill>
                  <a:schemeClr val="bg1"/>
                </a:solidFill>
              </a:rPr>
              <a:t>縮減</a:t>
            </a:r>
            <a:r>
              <a:rPr lang="zh-TW" altLang="en-US" sz="4800" dirty="0" smtClean="0">
                <a:solidFill>
                  <a:schemeClr val="bg1"/>
                </a:solidFill>
              </a:rPr>
              <a:t>取樣，將</a:t>
            </a:r>
            <a:r>
              <a:rPr lang="en-US" altLang="zh-TW" sz="4800" dirty="0" smtClean="0">
                <a:solidFill>
                  <a:schemeClr val="bg1"/>
                </a:solidFill>
              </a:rPr>
              <a:t>16X16</a:t>
            </a:r>
            <a:r>
              <a:rPr lang="zh-TW" altLang="en-US" sz="4800" dirty="0" smtClean="0">
                <a:solidFill>
                  <a:schemeClr val="bg1"/>
                </a:solidFill>
              </a:rPr>
              <a:t>影像，縮小為</a:t>
            </a:r>
            <a:r>
              <a:rPr lang="en-US" altLang="zh-TW" sz="4800" dirty="0" smtClean="0">
                <a:solidFill>
                  <a:schemeClr val="bg1"/>
                </a:solidFill>
              </a:rPr>
              <a:t>8X8</a:t>
            </a:r>
            <a:r>
              <a:rPr lang="zh-TW" altLang="en-US" sz="4800" dirty="0" smtClean="0">
                <a:solidFill>
                  <a:schemeClr val="bg1"/>
                </a:solidFill>
              </a:rPr>
              <a:t>的影像，縮減</a:t>
            </a:r>
            <a:r>
              <a:rPr lang="zh-TW" altLang="en-US" sz="4800" dirty="0">
                <a:solidFill>
                  <a:schemeClr val="bg1"/>
                </a:solidFill>
              </a:rPr>
              <a:t>取樣不會改變</a:t>
            </a:r>
            <a:r>
              <a:rPr lang="zh-TW" altLang="en-US" sz="4800" dirty="0" smtClean="0">
                <a:solidFill>
                  <a:schemeClr val="bg1"/>
                </a:solidFill>
              </a:rPr>
              <a:t>數量</a:t>
            </a:r>
            <a:r>
              <a:rPr lang="zh-TW" altLang="en-US" sz="4800" dirty="0">
                <a:solidFill>
                  <a:schemeClr val="bg1"/>
                </a:solidFill>
              </a:rPr>
              <a:t>，</a:t>
            </a:r>
            <a:r>
              <a:rPr lang="zh-TW" altLang="en-US" sz="4800" dirty="0" smtClean="0">
                <a:solidFill>
                  <a:schemeClr val="bg1"/>
                </a:solidFill>
              </a:rPr>
              <a:t>所以</a:t>
            </a:r>
            <a:r>
              <a:rPr lang="zh-TW" altLang="en-US" sz="4800" dirty="0">
                <a:solidFill>
                  <a:schemeClr val="bg1"/>
                </a:solidFill>
              </a:rPr>
              <a:t>仍然</a:t>
            </a:r>
            <a:r>
              <a:rPr lang="zh-TW" altLang="en-US" sz="4800" dirty="0" smtClean="0">
                <a:solidFill>
                  <a:schemeClr val="bg1"/>
                </a:solidFill>
              </a:rPr>
              <a:t>是</a:t>
            </a:r>
            <a:r>
              <a:rPr lang="en-US" altLang="zh-TW" sz="4800" dirty="0" smtClean="0">
                <a:solidFill>
                  <a:schemeClr val="bg1"/>
                </a:solidFill>
              </a:rPr>
              <a:t>64</a:t>
            </a:r>
            <a:r>
              <a:rPr lang="zh-TW" altLang="en-US" sz="4800" dirty="0" smtClean="0">
                <a:solidFill>
                  <a:schemeClr val="bg1"/>
                </a:solidFill>
              </a:rPr>
              <a:t>個。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662002"/>
            <a:ext cx="11616587" cy="127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1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建立平坦層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9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767932"/>
            <a:ext cx="9636812" cy="20605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960096" y="7275385"/>
            <a:ext cx="10814562" cy="6053579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800" dirty="0" smtClean="0">
                <a:solidFill>
                  <a:schemeClr val="bg1"/>
                </a:solidFill>
              </a:rPr>
              <a:t>此段程式碼建立平坦層，將之</a:t>
            </a:r>
            <a:r>
              <a:rPr lang="zh-TW" altLang="en-US" sz="4800" dirty="0">
                <a:solidFill>
                  <a:schemeClr val="bg1"/>
                </a:solidFill>
              </a:rPr>
              <a:t>前的步驟建立的「池化層</a:t>
            </a:r>
            <a:r>
              <a:rPr lang="en-US" altLang="zh-TW" sz="4800" dirty="0">
                <a:solidFill>
                  <a:schemeClr val="bg1"/>
                </a:solidFill>
              </a:rPr>
              <a:t>2</a:t>
            </a:r>
            <a:r>
              <a:rPr lang="zh-TW" altLang="en-US" sz="4800" dirty="0">
                <a:solidFill>
                  <a:schemeClr val="bg1"/>
                </a:solidFill>
              </a:rPr>
              <a:t>」的</a:t>
            </a:r>
            <a:r>
              <a:rPr lang="en-US" altLang="zh-TW" sz="4800" dirty="0">
                <a:solidFill>
                  <a:schemeClr val="bg1"/>
                </a:solidFill>
              </a:rPr>
              <a:t>64</a:t>
            </a:r>
            <a:r>
              <a:rPr lang="zh-TW" altLang="en-US" sz="4800" dirty="0">
                <a:solidFill>
                  <a:schemeClr val="bg1"/>
                </a:solidFill>
              </a:rPr>
              <a:t>個</a:t>
            </a:r>
            <a:r>
              <a:rPr lang="en-US" altLang="zh-TW" sz="4800" dirty="0">
                <a:solidFill>
                  <a:schemeClr val="bg1"/>
                </a:solidFill>
              </a:rPr>
              <a:t>8X8</a:t>
            </a:r>
            <a:r>
              <a:rPr lang="zh-TW" altLang="en-US" sz="4800" dirty="0">
                <a:solidFill>
                  <a:schemeClr val="bg1"/>
                </a:solidFill>
              </a:rPr>
              <a:t>影像</a:t>
            </a:r>
            <a:r>
              <a:rPr lang="zh-TW" altLang="en-US" sz="4800" dirty="0" smtClean="0">
                <a:solidFill>
                  <a:schemeClr val="bg1"/>
                </a:solidFill>
              </a:rPr>
              <a:t>轉換為</a:t>
            </a:r>
            <a:r>
              <a:rPr lang="en-US" altLang="zh-TW" sz="4800" dirty="0" smtClean="0">
                <a:solidFill>
                  <a:schemeClr val="bg1"/>
                </a:solidFill>
              </a:rPr>
              <a:t>1</a:t>
            </a:r>
            <a:r>
              <a:rPr lang="zh-TW" altLang="en-US" sz="4800" dirty="0" smtClean="0">
                <a:solidFill>
                  <a:schemeClr val="bg1"/>
                </a:solidFill>
              </a:rPr>
              <a:t>維的向量，長度</a:t>
            </a:r>
            <a:r>
              <a:rPr lang="zh-TW" altLang="en-US" sz="4800" dirty="0">
                <a:solidFill>
                  <a:schemeClr val="bg1"/>
                </a:solidFill>
              </a:rPr>
              <a:t>是</a:t>
            </a:r>
            <a:r>
              <a:rPr lang="en-US" altLang="zh-TW" sz="4800" dirty="0" smtClean="0">
                <a:solidFill>
                  <a:schemeClr val="bg1"/>
                </a:solidFill>
              </a:rPr>
              <a:t>64X8X8=4096</a:t>
            </a:r>
            <a:r>
              <a:rPr lang="zh-TW" altLang="en-US" sz="4800" dirty="0" smtClean="0">
                <a:solidFill>
                  <a:schemeClr val="bg1"/>
                </a:solidFill>
              </a:rPr>
              <a:t>，也就是</a:t>
            </a:r>
            <a:r>
              <a:rPr lang="en-US" altLang="zh-TW" sz="4800" dirty="0">
                <a:solidFill>
                  <a:schemeClr val="bg1"/>
                </a:solidFill>
              </a:rPr>
              <a:t>4096</a:t>
            </a:r>
            <a:r>
              <a:rPr lang="zh-TW" altLang="en-US" sz="4800" dirty="0">
                <a:solidFill>
                  <a:schemeClr val="bg1"/>
                </a:solidFill>
              </a:rPr>
              <a:t>個</a:t>
            </a:r>
            <a:r>
              <a:rPr lang="en-US" altLang="zh-TW" sz="4800" dirty="0" smtClean="0">
                <a:solidFill>
                  <a:schemeClr val="bg1"/>
                </a:solidFill>
              </a:rPr>
              <a:t>float</a:t>
            </a:r>
            <a:r>
              <a:rPr lang="zh-TW" altLang="en-US" sz="4800" dirty="0" smtClean="0">
                <a:solidFill>
                  <a:schemeClr val="bg1"/>
                </a:solidFill>
              </a:rPr>
              <a:t>數字，正好對應</a:t>
            </a:r>
            <a:r>
              <a:rPr lang="zh-TW" altLang="en-US" sz="4800" dirty="0">
                <a:solidFill>
                  <a:schemeClr val="bg1"/>
                </a:solidFill>
              </a:rPr>
              <a:t>到</a:t>
            </a:r>
            <a:r>
              <a:rPr lang="en-US" altLang="zh-TW" sz="4800" dirty="0" smtClean="0">
                <a:solidFill>
                  <a:schemeClr val="bg1"/>
                </a:solidFill>
              </a:rPr>
              <a:t>4096</a:t>
            </a:r>
            <a:r>
              <a:rPr lang="zh-TW" altLang="en-US" sz="4800" dirty="0" smtClean="0">
                <a:solidFill>
                  <a:schemeClr val="bg1"/>
                </a:solidFill>
              </a:rPr>
              <a:t>神經元。並且加入</a:t>
            </a:r>
            <a:r>
              <a:rPr lang="en-US" altLang="zh-TW" sz="4800" dirty="0" smtClean="0">
                <a:solidFill>
                  <a:schemeClr val="bg1"/>
                </a:solidFill>
              </a:rPr>
              <a:t>Dropout(0.25)</a:t>
            </a:r>
            <a:r>
              <a:rPr lang="zh-TW" altLang="en-US" sz="4800" dirty="0" smtClean="0">
                <a:solidFill>
                  <a:schemeClr val="bg1"/>
                </a:solidFill>
              </a:rPr>
              <a:t>，每次訓練迭代時，會隨機</a:t>
            </a:r>
            <a:r>
              <a:rPr lang="zh-TW" altLang="en-US" sz="4800" dirty="0">
                <a:solidFill>
                  <a:schemeClr val="bg1"/>
                </a:solidFill>
              </a:rPr>
              <a:t>地在神經網路放棄</a:t>
            </a:r>
            <a:r>
              <a:rPr lang="en-US" altLang="zh-TW" sz="4800" dirty="0">
                <a:solidFill>
                  <a:schemeClr val="bg1"/>
                </a:solidFill>
              </a:rPr>
              <a:t>25%</a:t>
            </a:r>
            <a:r>
              <a:rPr lang="zh-TW" altLang="en-US" sz="4800" dirty="0">
                <a:solidFill>
                  <a:schemeClr val="bg1"/>
                </a:solidFill>
              </a:rPr>
              <a:t>的</a:t>
            </a:r>
            <a:r>
              <a:rPr lang="zh-TW" altLang="en-US" sz="4800" dirty="0" smtClean="0">
                <a:solidFill>
                  <a:schemeClr val="bg1"/>
                </a:solidFill>
              </a:rPr>
              <a:t>神經元，以避免</a:t>
            </a:r>
            <a:r>
              <a:rPr lang="en-US" altLang="zh-TW" sz="4800" dirty="0" smtClean="0">
                <a:solidFill>
                  <a:schemeClr val="bg1"/>
                </a:solidFill>
              </a:rPr>
              <a:t>overfitting</a:t>
            </a:r>
            <a:r>
              <a:rPr lang="zh-TW" altLang="en-US" sz="4800" dirty="0" smtClean="0">
                <a:solidFill>
                  <a:schemeClr val="bg1"/>
                </a:solidFill>
              </a:rPr>
              <a:t>。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6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建立隱藏層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10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14960" y="9721976"/>
            <a:ext cx="10814562" cy="3098924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800" dirty="0" smtClean="0">
                <a:solidFill>
                  <a:schemeClr val="bg1"/>
                </a:solidFill>
              </a:rPr>
              <a:t>此段程式碼建立隱藏層，共有</a:t>
            </a:r>
            <a:r>
              <a:rPr lang="en-US" altLang="zh-TW" sz="4800" dirty="0" smtClean="0">
                <a:solidFill>
                  <a:schemeClr val="bg1"/>
                </a:solidFill>
              </a:rPr>
              <a:t>1024</a:t>
            </a:r>
            <a:r>
              <a:rPr lang="zh-TW" altLang="en-US" sz="4800" dirty="0" smtClean="0">
                <a:solidFill>
                  <a:schemeClr val="bg1"/>
                </a:solidFill>
              </a:rPr>
              <a:t>個神經元。並且加入</a:t>
            </a:r>
            <a:r>
              <a:rPr lang="en-US" altLang="zh-TW" sz="4800" dirty="0" smtClean="0">
                <a:solidFill>
                  <a:schemeClr val="bg1"/>
                </a:solidFill>
              </a:rPr>
              <a:t>Dropout(0.25)</a:t>
            </a:r>
            <a:r>
              <a:rPr lang="zh-TW" altLang="en-US" sz="4800" dirty="0" smtClean="0">
                <a:solidFill>
                  <a:schemeClr val="bg1"/>
                </a:solidFill>
              </a:rPr>
              <a:t>，每次訓練迭代時，會隨機</a:t>
            </a:r>
            <a:r>
              <a:rPr lang="zh-TW" altLang="en-US" sz="4800" dirty="0">
                <a:solidFill>
                  <a:schemeClr val="bg1"/>
                </a:solidFill>
              </a:rPr>
              <a:t>地在神經網路放棄</a:t>
            </a:r>
            <a:r>
              <a:rPr lang="en-US" altLang="zh-TW" sz="4800" dirty="0">
                <a:solidFill>
                  <a:schemeClr val="bg1"/>
                </a:solidFill>
              </a:rPr>
              <a:t>25%</a:t>
            </a:r>
            <a:r>
              <a:rPr lang="zh-TW" altLang="en-US" sz="4800" dirty="0">
                <a:solidFill>
                  <a:schemeClr val="bg1"/>
                </a:solidFill>
              </a:rPr>
              <a:t>的</a:t>
            </a:r>
            <a:r>
              <a:rPr lang="zh-TW" altLang="en-US" sz="4800" dirty="0" smtClean="0">
                <a:solidFill>
                  <a:schemeClr val="bg1"/>
                </a:solidFill>
              </a:rPr>
              <a:t>神經元，以避免</a:t>
            </a:r>
            <a:r>
              <a:rPr lang="en-US" altLang="zh-TW" sz="4800" dirty="0" smtClean="0">
                <a:solidFill>
                  <a:schemeClr val="bg1"/>
                </a:solidFill>
              </a:rPr>
              <a:t>overfitting</a:t>
            </a:r>
            <a:r>
              <a:rPr lang="zh-TW" altLang="en-US" sz="4800" dirty="0" smtClean="0">
                <a:solidFill>
                  <a:schemeClr val="bg1"/>
                </a:solidFill>
              </a:rPr>
              <a:t>。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799080"/>
            <a:ext cx="10964318" cy="18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1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安裝與下載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捲積神經網路簡介</a:t>
            </a:r>
          </a:p>
        </p:txBody>
      </p:sp>
      <p:sp>
        <p:nvSpPr>
          <p:cNvPr id="153" name="2.1"/>
          <p:cNvSpPr>
            <a:spLocks noGrp="1"/>
          </p:cNvSpPr>
          <p:nvPr>
            <p:ph type="body" idx="13"/>
          </p:nvPr>
        </p:nvSpPr>
        <p:spPr>
          <a:prstGeom prst="ellipse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70000" lnSpcReduction="20000"/>
          </a:bodyPr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073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建立輸出層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11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14960" y="9721976"/>
            <a:ext cx="10814562" cy="3098924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800" dirty="0" smtClean="0">
                <a:solidFill>
                  <a:schemeClr val="bg1"/>
                </a:solidFill>
              </a:rPr>
              <a:t>共有</a:t>
            </a:r>
            <a:r>
              <a:rPr lang="en-US" altLang="zh-TW" sz="4800" dirty="0">
                <a:solidFill>
                  <a:schemeClr val="bg1"/>
                </a:solidFill>
              </a:rPr>
              <a:t>10</a:t>
            </a:r>
            <a:r>
              <a:rPr lang="zh-TW" altLang="en-US" sz="4800" dirty="0">
                <a:solidFill>
                  <a:schemeClr val="bg1"/>
                </a:solidFill>
              </a:rPr>
              <a:t>個</a:t>
            </a:r>
            <a:r>
              <a:rPr lang="zh-TW" altLang="en-US" sz="4800" dirty="0" smtClean="0">
                <a:solidFill>
                  <a:schemeClr val="bg1"/>
                </a:solidFill>
              </a:rPr>
              <a:t>神經元，對應</a:t>
            </a:r>
            <a:r>
              <a:rPr lang="zh-TW" altLang="en-US" sz="4800" dirty="0">
                <a:solidFill>
                  <a:schemeClr val="bg1"/>
                </a:solidFill>
              </a:rPr>
              <a:t>到</a:t>
            </a:r>
            <a:r>
              <a:rPr lang="en-US" altLang="zh-TW" sz="4800" dirty="0">
                <a:solidFill>
                  <a:schemeClr val="bg1"/>
                </a:solidFill>
              </a:rPr>
              <a:t>0~9</a:t>
            </a:r>
            <a:r>
              <a:rPr lang="zh-TW" altLang="en-US" sz="4800" dirty="0">
                <a:solidFill>
                  <a:schemeClr val="bg1"/>
                </a:solidFill>
              </a:rPr>
              <a:t>共</a:t>
            </a:r>
            <a:r>
              <a:rPr lang="en-US" altLang="zh-TW" sz="4800" dirty="0">
                <a:solidFill>
                  <a:schemeClr val="bg1"/>
                </a:solidFill>
              </a:rPr>
              <a:t>10</a:t>
            </a:r>
            <a:r>
              <a:rPr lang="zh-TW" altLang="en-US" sz="4800" dirty="0">
                <a:solidFill>
                  <a:schemeClr val="bg1"/>
                </a:solidFill>
              </a:rPr>
              <a:t>個</a:t>
            </a:r>
            <a:r>
              <a:rPr lang="zh-TW" altLang="en-US" sz="4800" dirty="0" smtClean="0">
                <a:solidFill>
                  <a:schemeClr val="bg1"/>
                </a:solidFill>
              </a:rPr>
              <a:t>影像類別。並且使用</a:t>
            </a:r>
            <a:r>
              <a:rPr lang="en-US" altLang="zh-TW" sz="4800" dirty="0" err="1" smtClean="0">
                <a:solidFill>
                  <a:schemeClr val="bg1"/>
                </a:solidFill>
              </a:rPr>
              <a:t>softmax</a:t>
            </a:r>
            <a:r>
              <a:rPr lang="zh-TW" altLang="en-US" sz="4800" dirty="0" smtClean="0">
                <a:solidFill>
                  <a:schemeClr val="bg1"/>
                </a:solidFill>
              </a:rPr>
              <a:t>激活函數進行轉換，</a:t>
            </a:r>
            <a:r>
              <a:rPr lang="en-US" altLang="zh-TW" sz="4800" dirty="0" err="1" smtClean="0">
                <a:solidFill>
                  <a:schemeClr val="bg1"/>
                </a:solidFill>
              </a:rPr>
              <a:t>sofmax</a:t>
            </a:r>
            <a:r>
              <a:rPr lang="zh-TW" altLang="en-US" sz="4800" dirty="0">
                <a:solidFill>
                  <a:schemeClr val="bg1"/>
                </a:solidFill>
              </a:rPr>
              <a:t>可以將神經元的</a:t>
            </a:r>
            <a:r>
              <a:rPr lang="zh-TW" altLang="en-US" sz="4800" dirty="0" smtClean="0">
                <a:solidFill>
                  <a:schemeClr val="bg1"/>
                </a:solidFill>
              </a:rPr>
              <a:t>輸出，轉換</a:t>
            </a:r>
            <a:r>
              <a:rPr lang="zh-TW" altLang="en-US" sz="4800" dirty="0">
                <a:solidFill>
                  <a:schemeClr val="bg1"/>
                </a:solidFill>
              </a:rPr>
              <a:t>為預測每一個影像</a:t>
            </a:r>
            <a:r>
              <a:rPr lang="zh-TW" altLang="en-US" sz="4800" dirty="0" smtClean="0">
                <a:solidFill>
                  <a:schemeClr val="bg1"/>
                </a:solidFill>
              </a:rPr>
              <a:t>類別的機率。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7040528"/>
            <a:ext cx="11587366" cy="13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查看模型摘要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12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116" r="64560" b="93926"/>
          <a:stretch/>
        </p:blipFill>
        <p:spPr>
          <a:xfrm>
            <a:off x="1206750" y="7385724"/>
            <a:ext cx="8335971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094" y="3304800"/>
            <a:ext cx="20443811" cy="104112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10.3</a:t>
            </a:r>
            <a:r>
              <a:rPr lang="zh-TW" altLang="en-US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FC1C83-3022-4561-AA50-3554E0365019}"/>
              </a:ext>
            </a:extLst>
          </p:cNvPr>
          <p:cNvSpPr/>
          <p:nvPr/>
        </p:nvSpPr>
        <p:spPr>
          <a:xfrm>
            <a:off x="3743770" y="4904832"/>
            <a:ext cx="10028214" cy="1887853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5EEAFD-6D6A-48A6-B9D8-E6617E163994}"/>
              </a:ext>
            </a:extLst>
          </p:cNvPr>
          <p:cNvSpPr/>
          <p:nvPr/>
        </p:nvSpPr>
        <p:spPr>
          <a:xfrm>
            <a:off x="3743770" y="6815149"/>
            <a:ext cx="10028214" cy="193696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7AC770-D069-40C0-8CAF-AE83CFB13A02}"/>
              </a:ext>
            </a:extLst>
          </p:cNvPr>
          <p:cNvSpPr/>
          <p:nvPr/>
        </p:nvSpPr>
        <p:spPr>
          <a:xfrm>
            <a:off x="3743770" y="8771690"/>
            <a:ext cx="10028214" cy="3078188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5003F6-5C78-4D17-827C-744B9CFD8F58}"/>
              </a:ext>
            </a:extLst>
          </p:cNvPr>
          <p:cNvSpPr/>
          <p:nvPr/>
        </p:nvSpPr>
        <p:spPr>
          <a:xfrm>
            <a:off x="13771984" y="5371313"/>
            <a:ext cx="63049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捲積層</a:t>
            </a:r>
            <a:r>
              <a:rPr lang="en-US" altLang="zh-TW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</a:t>
            </a:r>
            <a:r>
              <a:rPr lang="zh-TW" altLang="en-US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 </a:t>
            </a:r>
            <a:r>
              <a:rPr lang="en-US" altLang="zh-TW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&amp;</a:t>
            </a:r>
            <a:r>
              <a:rPr lang="zh-TW" altLang="en-US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 池化層</a:t>
            </a:r>
            <a:r>
              <a:rPr lang="en-US" altLang="zh-TW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</a:t>
            </a:r>
            <a:endParaRPr lang="zh-TW" altLang="en-US" sz="560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2B0997-15E3-4963-810B-BF8486780A26}"/>
              </a:ext>
            </a:extLst>
          </p:cNvPr>
          <p:cNvSpPr/>
          <p:nvPr/>
        </p:nvSpPr>
        <p:spPr>
          <a:xfrm>
            <a:off x="13771985" y="7306577"/>
            <a:ext cx="63049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捲積層</a:t>
            </a:r>
            <a:r>
              <a:rPr lang="en-US" altLang="zh-TW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2</a:t>
            </a:r>
            <a:r>
              <a:rPr lang="zh-TW" altLang="en-US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 </a:t>
            </a:r>
            <a:r>
              <a:rPr lang="en-US" altLang="zh-TW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&amp;</a:t>
            </a:r>
            <a:r>
              <a:rPr lang="zh-TW" altLang="en-US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 池化層</a:t>
            </a:r>
            <a:r>
              <a:rPr lang="en-US" altLang="zh-TW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2</a:t>
            </a:r>
            <a:endParaRPr lang="zh-TW" altLang="en-US" sz="56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1D8ED0-AD04-4B46-B8F2-06EF673B3512}"/>
              </a:ext>
            </a:extLst>
          </p:cNvPr>
          <p:cNvSpPr/>
          <p:nvPr/>
        </p:nvSpPr>
        <p:spPr>
          <a:xfrm>
            <a:off x="13771984" y="9402843"/>
            <a:ext cx="710963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神經網路層</a:t>
            </a:r>
            <a:endParaRPr lang="en-US" altLang="zh-TW" sz="5600" b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r>
              <a:rPr lang="en-US" altLang="zh-TW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(</a:t>
            </a:r>
            <a:r>
              <a:rPr lang="zh-TW" altLang="en-US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平坦、隱藏、輸出層</a:t>
            </a:r>
            <a:r>
              <a:rPr lang="en-US" altLang="zh-TW" sz="56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endParaRPr lang="zh-TW" altLang="en-US" sz="56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70094" y="2186014"/>
            <a:ext cx="18469318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輸出</a:t>
            </a:r>
            <a:r>
              <a:rPr lang="zh-TW" altLang="en-US" sz="5400" dirty="0">
                <a:solidFill>
                  <a:schemeClr val="bg1"/>
                </a:solidFill>
              </a:rPr>
              <a:t>結果</a:t>
            </a:r>
            <a:r>
              <a:rPr lang="zh-TW" altLang="en-US" sz="5400" dirty="0" smtClean="0">
                <a:solidFill>
                  <a:schemeClr val="bg1"/>
                </a:solidFill>
              </a:rPr>
              <a:t>說明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安裝與下載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進行訓練</a:t>
            </a:r>
          </a:p>
        </p:txBody>
      </p:sp>
      <p:sp>
        <p:nvSpPr>
          <p:cNvPr id="153" name="2.1"/>
          <p:cNvSpPr>
            <a:spLocks noGrp="1"/>
          </p:cNvSpPr>
          <p:nvPr>
            <p:ph type="body" idx="13"/>
          </p:nvPr>
        </p:nvSpPr>
        <p:spPr>
          <a:prstGeom prst="ellipse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70000" lnSpcReduction="20000"/>
          </a:bodyPr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10.4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09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10.4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定義訓練方式：使用</a:t>
            </a:r>
            <a:r>
              <a:rPr lang="en-US" altLang="zh-TW" sz="5400" dirty="0" smtClean="0">
                <a:solidFill>
                  <a:schemeClr val="bg1"/>
                </a:solidFill>
              </a:rPr>
              <a:t>compile</a:t>
            </a:r>
            <a:r>
              <a:rPr lang="zh-TW" altLang="en-US" sz="5400" dirty="0" smtClean="0">
                <a:solidFill>
                  <a:schemeClr val="bg1"/>
                </a:solidFill>
              </a:rPr>
              <a:t>方法，對模型進行訓練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80192" y="8983312"/>
            <a:ext cx="13149330" cy="4576252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TW" sz="4800" dirty="0">
                <a:solidFill>
                  <a:schemeClr val="bg1"/>
                </a:solidFill>
              </a:rPr>
              <a:t>compile</a:t>
            </a:r>
            <a:r>
              <a:rPr lang="zh-TW" altLang="en-US" sz="4800" dirty="0">
                <a:solidFill>
                  <a:schemeClr val="bg1"/>
                </a:solidFill>
              </a:rPr>
              <a:t>方法須輸入下列參數</a:t>
            </a:r>
            <a:r>
              <a:rPr lang="en-US" altLang="zh-TW" sz="4800" dirty="0">
                <a:solidFill>
                  <a:schemeClr val="bg1"/>
                </a:solidFill>
              </a:rPr>
              <a:t>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TW" sz="4000" dirty="0">
                <a:solidFill>
                  <a:schemeClr val="bg1"/>
                </a:solidFill>
              </a:rPr>
              <a:t>l</a:t>
            </a:r>
            <a:r>
              <a:rPr lang="en-US" altLang="zh-TW" sz="4000" dirty="0" smtClean="0">
                <a:solidFill>
                  <a:schemeClr val="bg1"/>
                </a:solidFill>
              </a:rPr>
              <a:t>oss</a:t>
            </a:r>
            <a:r>
              <a:rPr lang="zh-TW" altLang="en-US" sz="4000" dirty="0" smtClean="0">
                <a:solidFill>
                  <a:schemeClr val="bg1"/>
                </a:solidFill>
              </a:rPr>
              <a:t>：設定</a:t>
            </a:r>
            <a:r>
              <a:rPr lang="zh-TW" altLang="en-US" sz="4000" dirty="0">
                <a:solidFill>
                  <a:schemeClr val="bg1"/>
                </a:solidFill>
              </a:rPr>
              <a:t>損失函數</a:t>
            </a:r>
            <a:r>
              <a:rPr lang="en-US" altLang="zh-TW" sz="4000" dirty="0">
                <a:solidFill>
                  <a:schemeClr val="bg1"/>
                </a:solidFill>
              </a:rPr>
              <a:t>(loss function)</a:t>
            </a:r>
            <a:r>
              <a:rPr lang="zh-TW" altLang="en-US" sz="4000" dirty="0">
                <a:solidFill>
                  <a:schemeClr val="bg1"/>
                </a:solidFill>
              </a:rPr>
              <a:t>，在深度學習通常使用</a:t>
            </a:r>
            <a:r>
              <a:rPr lang="en-US" altLang="zh-TW" sz="4000" dirty="0" err="1">
                <a:solidFill>
                  <a:schemeClr val="bg1"/>
                </a:solidFill>
              </a:rPr>
              <a:t>cross_entropy</a:t>
            </a:r>
            <a:r>
              <a:rPr lang="zh-TW" altLang="en-US" sz="4000" dirty="0">
                <a:solidFill>
                  <a:schemeClr val="bg1"/>
                </a:solidFill>
              </a:rPr>
              <a:t>交叉熵，訓練的效果比較好。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TW" sz="4000" dirty="0">
                <a:solidFill>
                  <a:schemeClr val="bg1"/>
                </a:solidFill>
              </a:rPr>
              <a:t>optimizer</a:t>
            </a:r>
            <a:r>
              <a:rPr lang="zh-TW" altLang="en-US" sz="4000" dirty="0">
                <a:solidFill>
                  <a:schemeClr val="bg1"/>
                </a:solidFill>
              </a:rPr>
              <a:t>：設定訓練時的最優化方法，在深學習使用</a:t>
            </a:r>
            <a:r>
              <a:rPr lang="en-US" altLang="zh-TW" sz="4000" dirty="0" err="1">
                <a:solidFill>
                  <a:schemeClr val="bg1"/>
                </a:solidFill>
              </a:rPr>
              <a:t>adam</a:t>
            </a:r>
            <a:r>
              <a:rPr lang="zh-TW" altLang="en-US" sz="4000" dirty="0">
                <a:solidFill>
                  <a:schemeClr val="bg1"/>
                </a:solidFill>
              </a:rPr>
              <a:t>最優化方法</a:t>
            </a:r>
            <a:r>
              <a:rPr lang="en-US" altLang="zh-TW" sz="4000" dirty="0">
                <a:solidFill>
                  <a:schemeClr val="bg1"/>
                </a:solidFill>
              </a:rPr>
              <a:t>,</a:t>
            </a:r>
            <a:r>
              <a:rPr lang="zh-TW" altLang="en-US" sz="4000" dirty="0">
                <a:solidFill>
                  <a:schemeClr val="bg1"/>
                </a:solidFill>
              </a:rPr>
              <a:t>可以讓運練更快收斂，並提高準確率。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TW" sz="4000" dirty="0">
                <a:solidFill>
                  <a:schemeClr val="bg1"/>
                </a:solidFill>
              </a:rPr>
              <a:t>metrics:</a:t>
            </a:r>
            <a:r>
              <a:rPr lang="zh-TW" altLang="en-US" sz="4000" dirty="0">
                <a:solidFill>
                  <a:schemeClr val="bg1"/>
                </a:solidFill>
              </a:rPr>
              <a:t>設定評估模型的方式是</a:t>
            </a:r>
            <a:r>
              <a:rPr lang="en-US" altLang="zh-TW" sz="4000" dirty="0">
                <a:solidFill>
                  <a:schemeClr val="bg1"/>
                </a:solidFill>
              </a:rPr>
              <a:t>accuracy</a:t>
            </a:r>
            <a:r>
              <a:rPr lang="zh-TW" altLang="en-US" sz="4000" dirty="0">
                <a:solidFill>
                  <a:schemeClr val="bg1"/>
                </a:solidFill>
              </a:rPr>
              <a:t>準確率。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492852"/>
            <a:ext cx="12216451" cy="15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10.4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開始訓練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631372"/>
            <a:ext cx="15838276" cy="220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10.4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23870" y="3131935"/>
            <a:ext cx="18469318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7200" dirty="0" smtClean="0">
                <a:solidFill>
                  <a:schemeClr val="bg1"/>
                </a:solidFill>
              </a:rPr>
              <a:t>程式碼說明</a:t>
            </a:r>
            <a:endParaRPr lang="en-US" altLang="zh-TW" sz="72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158" y="2798064"/>
            <a:ext cx="12362589" cy="17185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6750" y="4709552"/>
            <a:ext cx="22275042" cy="8823568"/>
          </a:xfrm>
          <a:prstGeom prst="rect">
            <a:avLst/>
          </a:prstGeom>
          <a:solidFill>
            <a:srgbClr val="424242"/>
          </a:solidFill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使用</a:t>
            </a:r>
            <a:r>
              <a:rPr lang="en-US" altLang="zh-TW" sz="4800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model.fit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訓練，訓練過程會儲存在</a:t>
            </a:r>
            <a:r>
              <a:rPr lang="en-US" altLang="zh-TW" sz="4800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train_history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變數，並且輸入下列參數</a:t>
            </a:r>
            <a:r>
              <a:rPr lang="en-US" altLang="zh-TW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: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zh-TW" altLang="en-US" sz="4800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輸入訓練資料參數</a:t>
            </a:r>
            <a:endParaRPr lang="en-US" altLang="zh-TW" sz="4800" b="0" dirty="0" smtClean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742950" lvl="3" indent="-742950" algn="l">
              <a:buFont typeface="Arial" panose="020B0604020202020204" pitchFamily="34" charset="0"/>
              <a:buChar char="•"/>
            </a:pP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x=</a:t>
            </a:r>
            <a:r>
              <a:rPr lang="en-US" altLang="zh-TW" sz="3600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x_img_train_normalize</a:t>
            </a: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(feature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數字影像的特徵值，經過標準化處理</a:t>
            </a: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</a:p>
          <a:p>
            <a:pPr marL="742950" lvl="3" indent="-742950" algn="l">
              <a:buFont typeface="Arial" panose="020B0604020202020204" pitchFamily="34" charset="0"/>
              <a:buChar char="•"/>
            </a:pP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y=</a:t>
            </a:r>
            <a:r>
              <a:rPr lang="en-US" altLang="zh-TW" sz="3600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y_label_train_OneHot</a:t>
            </a: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(label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相片影像真實的值</a:t>
            </a:r>
            <a:r>
              <a:rPr lang="zh-TW" altLang="en-US" sz="36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，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經過</a:t>
            </a:r>
            <a:r>
              <a:rPr lang="en-US" altLang="zh-TW" sz="3600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OneHot</a:t>
            </a: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 encoding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轉換</a:t>
            </a: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</a:p>
          <a:p>
            <a:pPr marL="742950" lvl="3" indent="-742950" algn="l">
              <a:buFont typeface="Arial" panose="020B0604020202020204" pitchFamily="34" charset="0"/>
              <a:buChar char="•"/>
            </a:pPr>
            <a:endParaRPr lang="en-US" altLang="zh-TW" sz="36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zh-TW" altLang="en-US" sz="4800" b="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設定訓練與驗證資料</a:t>
            </a:r>
            <a:r>
              <a:rPr lang="zh-TW" altLang="en-US" sz="4800" b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比例</a:t>
            </a:r>
            <a:endParaRPr lang="en-US" altLang="zh-TW" sz="4800" b="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742950" lvl="1" indent="-742950" algn="l">
              <a:buFont typeface="Arial" panose="020B0604020202020204" pitchFamily="34" charset="0"/>
              <a:buChar char="•"/>
            </a:pP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設定參數</a:t>
            </a:r>
            <a:r>
              <a:rPr lang="en-US" altLang="zh-TW" sz="3600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validation_split</a:t>
            </a: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=0.2 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：訓練之前</a:t>
            </a:r>
            <a:r>
              <a:rPr lang="en-US" altLang="zh-TW" sz="3600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Keras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會自動將資料</a:t>
            </a: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80%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分</a:t>
            </a:r>
            <a:r>
              <a:rPr lang="zh-TW" altLang="en-US" sz="36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為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訓練資料、</a:t>
            </a: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20%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分</a:t>
            </a:r>
            <a:r>
              <a:rPr lang="zh-TW" altLang="en-US" sz="36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為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驗證資料</a:t>
            </a:r>
            <a:endParaRPr lang="en-US" altLang="zh-TW" sz="3600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742950" lvl="1" indent="-742950" algn="l">
              <a:buFont typeface="Arial" panose="020B0604020202020204" pitchFamily="34" charset="0"/>
              <a:buChar char="•"/>
            </a:pPr>
            <a:endParaRPr lang="en-US" altLang="zh-TW" sz="3600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571500" lvl="1" indent="-571500" algn="l">
              <a:buFont typeface="Wingdings" panose="05000000000000000000" pitchFamily="2" charset="2"/>
              <a:buChar char="Ø"/>
            </a:pPr>
            <a:r>
              <a:rPr lang="zh-TW" altLang="en-US" sz="4800" b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設定</a:t>
            </a:r>
            <a:r>
              <a:rPr lang="en-US" altLang="zh-TW" sz="4800" b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epoch(</a:t>
            </a:r>
            <a:r>
              <a:rPr lang="zh-TW" altLang="en-US" sz="4800" b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訓練週期</a:t>
            </a:r>
            <a:r>
              <a:rPr lang="en-US" altLang="zh-TW" sz="4800" b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r>
              <a:rPr lang="zh-TW" altLang="en-US" sz="4800" b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次數與每一批次筆數</a:t>
            </a:r>
            <a:endParaRPr lang="en-US" altLang="zh-TW" sz="4800" b="0" dirty="0" smtClean="0">
              <a:solidFill>
                <a:schemeClr val="accent3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742950" lvl="1" indent="-742950" algn="l">
              <a:buFont typeface="Arial" panose="020B0604020202020204" pitchFamily="34" charset="0"/>
              <a:buChar char="•"/>
            </a:pP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epochs=10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：執行</a:t>
            </a: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10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次訓練週期</a:t>
            </a:r>
            <a:endParaRPr lang="en-US" altLang="zh-TW" sz="3600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742950" lvl="1" indent="-742950" algn="l">
              <a:buFont typeface="Arial" panose="020B0604020202020204" pitchFamily="34" charset="0"/>
              <a:buChar char="•"/>
            </a:pPr>
            <a:r>
              <a:rPr lang="en-US" altLang="zh-TW" sz="3600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batch_size</a:t>
            </a: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=128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：每一批次</a:t>
            </a: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128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筆資料</a:t>
            </a:r>
            <a:endParaRPr lang="en-US" altLang="zh-TW" sz="3600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742950" lvl="1" indent="-742950" algn="l">
              <a:buFont typeface="Arial" panose="020B0604020202020204" pitchFamily="34" charset="0"/>
              <a:buChar char="•"/>
            </a:pPr>
            <a:endParaRPr lang="en-US" altLang="zh-TW" sz="3600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571500" lvl="1" indent="-571500" algn="l">
              <a:buFont typeface="Wingdings" panose="05000000000000000000" pitchFamily="2" charset="2"/>
              <a:buChar char="Ø"/>
            </a:pPr>
            <a:r>
              <a:rPr lang="zh-TW" altLang="en-US" sz="4800" b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設定顯示訓練過程</a:t>
            </a:r>
            <a:endParaRPr lang="en-US" altLang="zh-TW" sz="4800" b="0" dirty="0" smtClean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742950" lvl="1" indent="-742950" algn="l">
              <a:buFont typeface="Arial" panose="020B0604020202020204" pitchFamily="34" charset="0"/>
              <a:buChar char="•"/>
            </a:pPr>
            <a:r>
              <a:rPr lang="en-US" altLang="zh-TW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verbose=2</a:t>
            </a:r>
            <a:r>
              <a:rPr lang="zh-TW" altLang="en-US" sz="3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：顯示訓練過程。</a:t>
            </a:r>
            <a:endParaRPr lang="en-US" altLang="zh-TW" sz="3600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957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10.4</a:t>
            </a:r>
            <a:r>
              <a:rPr lang="zh-TW" altLang="en-US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8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進行訓練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70094" y="2186014"/>
            <a:ext cx="18469318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輸出</a:t>
            </a:r>
            <a:r>
              <a:rPr lang="zh-TW" altLang="en-US" sz="5400" dirty="0">
                <a:solidFill>
                  <a:schemeClr val="bg1"/>
                </a:solidFill>
              </a:rPr>
              <a:t>結果</a:t>
            </a:r>
            <a:r>
              <a:rPr lang="zh-TW" altLang="en-US" sz="5400" dirty="0" smtClean="0">
                <a:solidFill>
                  <a:schemeClr val="bg1"/>
                </a:solidFill>
              </a:rPr>
              <a:t>說明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54" y="3425320"/>
            <a:ext cx="15970434" cy="936641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7062704" y="2673647"/>
            <a:ext cx="7150608" cy="10485562"/>
          </a:xfrm>
          <a:prstGeom prst="rect">
            <a:avLst/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lvl="1" indent="0" algn="l"/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以上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程式碼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共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執行</a:t>
            </a:r>
            <a:r>
              <a:rPr lang="en-US" altLang="zh-TW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10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次</a:t>
            </a:r>
            <a:r>
              <a:rPr lang="en-US" altLang="zh-TW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epoch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，且每一次都執行</a:t>
            </a:r>
            <a:r>
              <a:rPr lang="en-US" altLang="zh-TW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:</a:t>
            </a:r>
          </a:p>
          <a:p>
            <a:pPr marL="571500" lvl="5" indent="-571500" algn="l">
              <a:buFont typeface="Wingdings" panose="05000000000000000000" pitchFamily="2" charset="2"/>
              <a:buChar char="ü"/>
            </a:pP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使用</a:t>
            </a:r>
            <a:r>
              <a:rPr lang="en-US" altLang="zh-TW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40000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筆訓練資料進行訓練，分為每一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批次</a:t>
            </a:r>
            <a:r>
              <a:rPr lang="en-US" altLang="zh-TW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128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筆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，所以大約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分成</a:t>
            </a:r>
            <a:r>
              <a:rPr lang="en-US" altLang="zh-TW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160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批次</a:t>
            </a:r>
            <a:r>
              <a:rPr lang="en-US" altLang="zh-TW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(</a:t>
            </a:r>
            <a:r>
              <a:rPr lang="en-US" altLang="zh-TW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40000/128=313)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進行訓練</a:t>
            </a:r>
            <a:endParaRPr lang="en-US" altLang="zh-TW" sz="48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571500" lvl="4" indent="-571500" algn="l">
              <a:buFont typeface="Wingdings" panose="05000000000000000000" pitchFamily="2" charset="2"/>
              <a:buChar char="ü"/>
            </a:pPr>
            <a:r>
              <a:rPr lang="en-US" altLang="zh-TW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Epoch(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訓練週期</a:t>
            </a:r>
            <a:r>
              <a:rPr lang="en-US" altLang="zh-TW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訓練完成後會計算此次訓練週期的</a:t>
            </a:r>
            <a:r>
              <a:rPr lang="en-US" altLang="zh-TW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accuracy(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準確率</a:t>
            </a:r>
            <a:r>
              <a:rPr lang="en-US" altLang="zh-TW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與</a:t>
            </a:r>
            <a:r>
              <a:rPr lang="en-US" altLang="zh-TW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loss(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誤差</a:t>
            </a:r>
            <a:r>
              <a:rPr lang="en-US" altLang="zh-TW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，並且新增一筆資料在</a:t>
            </a:r>
            <a:r>
              <a:rPr lang="en-US" altLang="zh-TW" sz="4800" b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train_history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中</a:t>
            </a:r>
            <a:endParaRPr lang="en-US" altLang="zh-TW" sz="48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8185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10.4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使用之前建立的</a:t>
            </a:r>
            <a:r>
              <a:rPr lang="en-US" altLang="zh-TW" sz="5400" dirty="0" err="1" smtClean="0">
                <a:solidFill>
                  <a:schemeClr val="bg1"/>
                </a:solidFill>
              </a:rPr>
              <a:t>show_train_history</a:t>
            </a:r>
            <a:r>
              <a:rPr lang="zh-TW" altLang="en-US" sz="5400" dirty="0" smtClean="0">
                <a:solidFill>
                  <a:schemeClr val="bg1"/>
                </a:solidFill>
              </a:rPr>
              <a:t>函數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3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49" y="6743828"/>
            <a:ext cx="10606205" cy="44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10.4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使用</a:t>
            </a:r>
            <a:r>
              <a:rPr lang="en-US" altLang="zh-TW" sz="5400" dirty="0" err="1" smtClean="0">
                <a:solidFill>
                  <a:schemeClr val="bg1"/>
                </a:solidFill>
              </a:rPr>
              <a:t>show_train_history</a:t>
            </a:r>
            <a:r>
              <a:rPr lang="zh-TW" altLang="en-US" sz="5400" dirty="0" smtClean="0">
                <a:solidFill>
                  <a:schemeClr val="bg1"/>
                </a:solidFill>
              </a:rPr>
              <a:t>函數畫</a:t>
            </a:r>
            <a:r>
              <a:rPr lang="zh-TW" altLang="en-US" sz="5400" dirty="0">
                <a:solidFill>
                  <a:schemeClr val="bg1"/>
                </a:solidFill>
              </a:rPr>
              <a:t>出</a:t>
            </a:r>
            <a:r>
              <a:rPr lang="en-US" altLang="zh-TW" sz="5400" dirty="0">
                <a:solidFill>
                  <a:schemeClr val="bg1"/>
                </a:solidFill>
              </a:rPr>
              <a:t>accuracy</a:t>
            </a:r>
            <a:r>
              <a:rPr lang="zh-TW" altLang="en-US" sz="5400" dirty="0">
                <a:solidFill>
                  <a:schemeClr val="bg1"/>
                </a:solidFill>
              </a:rPr>
              <a:t>執行結果</a:t>
            </a:r>
            <a:endParaRPr lang="en-US" altLang="zh-TW" sz="5400" dirty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4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270155"/>
            <a:ext cx="8248146" cy="6217353"/>
          </a:xfrm>
          <a:prstGeom prst="rect">
            <a:avLst/>
          </a:prstGeom>
        </p:spPr>
      </p:pic>
      <p:sp>
        <p:nvSpPr>
          <p:cNvPr id="6" name="圓角矩形圖說文字 13">
            <a:extLst>
              <a:ext uri="{FF2B5EF4-FFF2-40B4-BE49-F238E27FC236}">
                <a16:creationId xmlns:a16="http://schemas.microsoft.com/office/drawing/2014/main" id="{31FEBDBC-A9B9-40B5-9E16-FE39D1A6F1E6}"/>
              </a:ext>
            </a:extLst>
          </p:cNvPr>
          <p:cNvSpPr/>
          <p:nvPr/>
        </p:nvSpPr>
        <p:spPr>
          <a:xfrm>
            <a:off x="10759340" y="6486098"/>
            <a:ext cx="7089748" cy="1794107"/>
          </a:xfrm>
          <a:prstGeom prst="wedgeRoundRectCallout">
            <a:avLst>
              <a:gd name="adj1" fmla="val -84659"/>
              <a:gd name="adj2" fmla="val 54141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「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accuracy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訓練的準確率」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(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藍色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endParaRPr lang="en-US" altLang="zh-TW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&amp;</a:t>
            </a:r>
          </a:p>
          <a:p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「</a:t>
            </a:r>
            <a:r>
              <a:rPr lang="en-US" altLang="zh-TW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val_accuracy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訓練的準確率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」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(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橘色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endParaRPr lang="zh-TW" altLang="en-US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777472" y="10167498"/>
            <a:ext cx="11923776" cy="3098924"/>
          </a:xfrm>
          <a:prstGeom prst="rect">
            <a:avLst/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lvl="1" indent="0" algn="l"/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由結果可以發現</a:t>
            </a:r>
            <a:r>
              <a:rPr lang="en-US" altLang="zh-TW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:</a:t>
            </a:r>
            <a:endParaRPr lang="en-US" altLang="zh-TW" sz="48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571500" lvl="5" indent="-571500" algn="l">
              <a:buFont typeface="Wingdings" panose="05000000000000000000" pitchFamily="2" charset="2"/>
              <a:buChar char="ü"/>
            </a:pP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不論訓練與驗證，準確率都越來越高</a:t>
            </a:r>
            <a:endParaRPr lang="en-US" altLang="zh-TW" sz="4800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571500" lvl="5" indent="-571500" algn="l">
              <a:buFont typeface="Wingdings" panose="05000000000000000000" pitchFamily="2" charset="2"/>
              <a:buChar char="ü"/>
            </a:pP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在</a:t>
            </a:r>
            <a:r>
              <a:rPr lang="en-US" altLang="zh-TW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Epoch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訓練後期「</a:t>
            </a:r>
            <a:r>
              <a:rPr lang="en-US" altLang="zh-TW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accuracy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訓練的準確率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」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比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「 </a:t>
            </a:r>
            <a:r>
              <a:rPr lang="en-US" altLang="zh-TW" sz="4800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val_accuracy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訓練的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準確率」高</a:t>
            </a:r>
            <a:endParaRPr lang="en-US" altLang="zh-TW" sz="4800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739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</a:t>
            </a:r>
            <a:r>
              <a:rPr lang="zh-TW" altLang="en-US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積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神經網路簡介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3461221" y="2234856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輸入層</a:t>
            </a:r>
          </a:p>
          <a:p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32X32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</a:p>
          <a:p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endParaRPr kumimoji="0" lang="zh-TW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20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3461221" y="4246115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卷積層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</a:t>
            </a:r>
          </a:p>
          <a:p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32X32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</a:p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32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</a:p>
        </p:txBody>
      </p:sp>
      <p:sp>
        <p:nvSpPr>
          <p:cNvPr id="21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3461221" y="9141142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卷積層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2</a:t>
            </a:r>
          </a:p>
          <a:p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16X16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</a:p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64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</a:p>
        </p:txBody>
      </p:sp>
      <p:sp>
        <p:nvSpPr>
          <p:cNvPr id="23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3461221" y="6605852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池化層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</a:t>
            </a:r>
          </a:p>
          <a:p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16X16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</a:p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32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endParaRPr kumimoji="0" lang="zh-TW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24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3461221" y="11633575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池化層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2</a:t>
            </a:r>
          </a:p>
          <a:p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8X8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</a:p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64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endParaRPr kumimoji="0" lang="zh-TW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8" name="向下箭號 7"/>
          <p:cNvSpPr/>
          <p:nvPr/>
        </p:nvSpPr>
        <p:spPr>
          <a:xfrm>
            <a:off x="11045482" y="3510107"/>
            <a:ext cx="412510" cy="607055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向下箭號 25"/>
          <p:cNvSpPr/>
          <p:nvPr/>
        </p:nvSpPr>
        <p:spPr>
          <a:xfrm>
            <a:off x="11083213" y="5979174"/>
            <a:ext cx="374779" cy="693836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zh-TW" altLang="en-US" sz="30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向下箭號 26"/>
          <p:cNvSpPr/>
          <p:nvPr/>
        </p:nvSpPr>
        <p:spPr>
          <a:xfrm>
            <a:off x="11120536" y="8360267"/>
            <a:ext cx="374779" cy="693836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zh-TW" altLang="en-US" sz="30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79729" y="3544234"/>
            <a:ext cx="219611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第一次卷積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1747709" y="6079818"/>
            <a:ext cx="301685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第一次縮減取樣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1732236" y="8417391"/>
            <a:ext cx="219611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>
                <a:solidFill>
                  <a:schemeClr val="bg1"/>
                </a:solidFill>
              </a:rPr>
              <a:t>第二</a:t>
            </a:r>
            <a:r>
              <a:rPr kumimoji="0" lang="zh-TW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次卷積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244591" y="2290071"/>
            <a:ext cx="7383505" cy="1252265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輸入的照片影像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32X32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大小，例如：「船」的影像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6232767" y="3952054"/>
            <a:ext cx="7395329" cy="2360261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第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次卷積運算：輸入的影像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32X32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大小，產生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個影，卷積運算並不會改變影像大小，所以仍然是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32X32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大小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232767" y="6672426"/>
            <a:ext cx="7383505" cy="1806263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第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次縮減取樣：將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32X32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影像縮小為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16X16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的影像，縮減取樣不會改變數量，所以仍然是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244591" y="9376041"/>
            <a:ext cx="7383505" cy="1806263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第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次卷積運算：將原本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個的影像轉換為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64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個影像，卷積運算不會改變影像大小，所以仍然是大小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16X16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6232767" y="11796394"/>
            <a:ext cx="7395329" cy="1806263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第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次縮減取樣：將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16X16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影像縮小為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8X8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的影像，縮減取樣不會改變數量，所以仍然是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64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2" name="直線接點 11"/>
          <p:cNvCxnSpPr>
            <a:stCxn id="2" idx="3"/>
            <a:endCxn id="10" idx="1"/>
          </p:cNvCxnSpPr>
          <p:nvPr/>
        </p:nvCxnSpPr>
        <p:spPr>
          <a:xfrm>
            <a:off x="11684707" y="2916203"/>
            <a:ext cx="4559884" cy="1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線接點 46"/>
          <p:cNvCxnSpPr>
            <a:stCxn id="18" idx="3"/>
            <a:endCxn id="36" idx="1"/>
          </p:cNvCxnSpPr>
          <p:nvPr/>
        </p:nvCxnSpPr>
        <p:spPr>
          <a:xfrm>
            <a:off x="13199175" y="5112826"/>
            <a:ext cx="3033592" cy="19359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線接點 47"/>
          <p:cNvCxnSpPr>
            <a:stCxn id="44" idx="3"/>
            <a:endCxn id="37" idx="1"/>
          </p:cNvCxnSpPr>
          <p:nvPr/>
        </p:nvCxnSpPr>
        <p:spPr>
          <a:xfrm>
            <a:off x="12623302" y="7554853"/>
            <a:ext cx="3609465" cy="20705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線接點 50"/>
          <p:cNvCxnSpPr>
            <a:stCxn id="34" idx="3"/>
            <a:endCxn id="38" idx="1"/>
          </p:cNvCxnSpPr>
          <p:nvPr/>
        </p:nvCxnSpPr>
        <p:spPr>
          <a:xfrm>
            <a:off x="12922735" y="10258852"/>
            <a:ext cx="3321856" cy="20321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線接點 53"/>
          <p:cNvCxnSpPr>
            <a:stCxn id="45" idx="3"/>
            <a:endCxn id="46" idx="1"/>
          </p:cNvCxnSpPr>
          <p:nvPr/>
        </p:nvCxnSpPr>
        <p:spPr>
          <a:xfrm>
            <a:off x="12237623" y="12688538"/>
            <a:ext cx="3995144" cy="10988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992" y="2558526"/>
            <a:ext cx="704762" cy="69523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937" y="4419992"/>
            <a:ext cx="3615238" cy="1385667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378" y="9218863"/>
            <a:ext cx="3062357" cy="2079978"/>
          </a:xfrm>
          <a:prstGeom prst="rect">
            <a:avLst/>
          </a:prstGeom>
        </p:spPr>
      </p:pic>
      <p:sp>
        <p:nvSpPr>
          <p:cNvPr id="28" name="向下箭號 27"/>
          <p:cNvSpPr/>
          <p:nvPr/>
        </p:nvSpPr>
        <p:spPr>
          <a:xfrm>
            <a:off x="11278127" y="11243257"/>
            <a:ext cx="374779" cy="693836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zh-TW" altLang="en-US" sz="30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1747709" y="11102411"/>
            <a:ext cx="301685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第二次縮減取樣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59" y="7063262"/>
            <a:ext cx="2565143" cy="983181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488" y="12113882"/>
            <a:ext cx="1692135" cy="114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3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10.4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使用</a:t>
            </a:r>
            <a:r>
              <a:rPr lang="en-US" altLang="zh-TW" sz="5400" dirty="0" err="1">
                <a:solidFill>
                  <a:schemeClr val="bg1"/>
                </a:solidFill>
              </a:rPr>
              <a:t>show_train_history</a:t>
            </a:r>
            <a:r>
              <a:rPr lang="zh-TW" altLang="en-US" sz="5400" dirty="0">
                <a:solidFill>
                  <a:schemeClr val="bg1"/>
                </a:solidFill>
              </a:rPr>
              <a:t>函數</a:t>
            </a:r>
            <a:r>
              <a:rPr lang="zh-TW" altLang="en-US" sz="5400" dirty="0" smtClean="0">
                <a:solidFill>
                  <a:schemeClr val="bg1"/>
                </a:solidFill>
              </a:rPr>
              <a:t>畫</a:t>
            </a:r>
            <a:r>
              <a:rPr lang="zh-TW" altLang="en-US" sz="5400" dirty="0">
                <a:solidFill>
                  <a:schemeClr val="bg1"/>
                </a:solidFill>
              </a:rPr>
              <a:t>出</a:t>
            </a:r>
            <a:r>
              <a:rPr lang="en-US" altLang="zh-TW" sz="5400" dirty="0">
                <a:solidFill>
                  <a:schemeClr val="bg1"/>
                </a:solidFill>
              </a:rPr>
              <a:t>loss</a:t>
            </a:r>
            <a:r>
              <a:rPr lang="zh-TW" altLang="en-US" sz="5400" dirty="0">
                <a:solidFill>
                  <a:schemeClr val="bg1"/>
                </a:solidFill>
              </a:rPr>
              <a:t>誤差執行結果</a:t>
            </a:r>
            <a:endParaRPr lang="en-US" altLang="zh-TW" sz="5400" dirty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5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502956"/>
            <a:ext cx="8997954" cy="6620514"/>
          </a:xfrm>
          <a:prstGeom prst="rect">
            <a:avLst/>
          </a:prstGeom>
        </p:spPr>
      </p:pic>
      <p:sp>
        <p:nvSpPr>
          <p:cNvPr id="6" name="圓角矩形圖說文字 13">
            <a:extLst>
              <a:ext uri="{FF2B5EF4-FFF2-40B4-BE49-F238E27FC236}">
                <a16:creationId xmlns:a16="http://schemas.microsoft.com/office/drawing/2014/main" id="{31FEBDBC-A9B9-40B5-9E16-FE39D1A6F1E6}"/>
              </a:ext>
            </a:extLst>
          </p:cNvPr>
          <p:cNvSpPr/>
          <p:nvPr/>
        </p:nvSpPr>
        <p:spPr>
          <a:xfrm>
            <a:off x="10781801" y="6887899"/>
            <a:ext cx="6043159" cy="1589796"/>
          </a:xfrm>
          <a:prstGeom prst="wedgeRoundRectCallout">
            <a:avLst>
              <a:gd name="adj1" fmla="val -105542"/>
              <a:gd name="adj2" fmla="val 53124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sz="2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「</a:t>
            </a:r>
            <a:r>
              <a:rPr lang="en-US" altLang="zh-TW" sz="2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loss</a:t>
            </a:r>
            <a:r>
              <a:rPr lang="zh-TW" altLang="en-US" sz="2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</a:t>
            </a:r>
            <a:r>
              <a:rPr lang="zh-TW" altLang="en-US" sz="2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的準確率」</a:t>
            </a:r>
            <a:r>
              <a:rPr lang="en-US" altLang="zh-TW" sz="2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(</a:t>
            </a:r>
            <a:r>
              <a:rPr lang="zh-TW" altLang="en-US" sz="2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藍</a:t>
            </a:r>
            <a:r>
              <a:rPr lang="zh-TW" altLang="en-US" sz="2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色</a:t>
            </a:r>
            <a:r>
              <a:rPr lang="en-US" altLang="zh-TW" sz="2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endParaRPr lang="en-US" altLang="zh-TW" sz="28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r>
              <a:rPr lang="en-US" altLang="zh-TW" sz="2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&amp;</a:t>
            </a:r>
          </a:p>
          <a:p>
            <a:r>
              <a:rPr lang="zh-TW" altLang="en-US" sz="2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「</a:t>
            </a:r>
            <a:r>
              <a:rPr lang="en-US" altLang="zh-TW" sz="2800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val_loss</a:t>
            </a:r>
            <a:r>
              <a:rPr lang="zh-TW" altLang="en-US" sz="2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</a:t>
            </a:r>
            <a:r>
              <a:rPr lang="zh-TW" altLang="en-US" sz="2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的準確率」</a:t>
            </a:r>
            <a:r>
              <a:rPr lang="en-US" altLang="zh-TW" sz="2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(</a:t>
            </a:r>
            <a:r>
              <a:rPr lang="zh-TW" altLang="en-US" sz="2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橘色</a:t>
            </a:r>
            <a:r>
              <a:rPr lang="en-US" altLang="zh-TW" sz="2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endParaRPr lang="zh-TW" altLang="en-US" sz="28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777472" y="10167498"/>
            <a:ext cx="11923776" cy="3098924"/>
          </a:xfrm>
          <a:prstGeom prst="rect">
            <a:avLst/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lvl="1" indent="0" algn="l"/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由結果可以發現</a:t>
            </a:r>
            <a:r>
              <a:rPr lang="en-US" altLang="zh-TW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:</a:t>
            </a:r>
            <a:endParaRPr lang="en-US" altLang="zh-TW" sz="48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571500" lvl="5" indent="-571500" algn="l">
              <a:buFont typeface="Wingdings" panose="05000000000000000000" pitchFamily="2" charset="2"/>
              <a:buChar char="ü"/>
            </a:pP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不論訓練與驗證，驗證的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誤差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都越來越低</a:t>
            </a:r>
            <a:endParaRPr lang="en-US" altLang="zh-TW" sz="4800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  <a:p>
            <a:pPr marL="571500" lvl="5" indent="-571500" algn="l">
              <a:buFont typeface="Wingdings" panose="05000000000000000000" pitchFamily="2" charset="2"/>
              <a:buChar char="ü"/>
            </a:pP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在</a:t>
            </a:r>
            <a:r>
              <a:rPr lang="en-US" altLang="zh-TW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Epoch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訓練後期「</a:t>
            </a:r>
            <a:r>
              <a:rPr lang="en-US" altLang="zh-TW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loss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訓練的誤差」比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「 </a:t>
            </a:r>
            <a:r>
              <a:rPr lang="en-US" altLang="zh-TW" sz="4800" b="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val_loss</a:t>
            </a:r>
            <a:r>
              <a:rPr lang="zh-TW" altLang="en-US" sz="48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驗證的誤差」</a:t>
            </a:r>
            <a:r>
              <a:rPr lang="zh-TW" altLang="en-US" sz="4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小</a:t>
            </a:r>
            <a:endParaRPr lang="en-US" altLang="zh-TW" sz="4800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166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安裝與下載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9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評估模型準確率</a:t>
            </a:r>
          </a:p>
        </p:txBody>
      </p:sp>
      <p:sp>
        <p:nvSpPr>
          <p:cNvPr id="153" name="2.1"/>
          <p:cNvSpPr>
            <a:spLocks noGrp="1"/>
          </p:cNvSpPr>
          <p:nvPr>
            <p:ph type="body" idx="13"/>
          </p:nvPr>
        </p:nvSpPr>
        <p:spPr>
          <a:prstGeom prst="ellipse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 fontScale="70000" lnSpcReduction="20000"/>
          </a:bodyPr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10.5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357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10.5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模型準確率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評估模型準確率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50" y="6270156"/>
            <a:ext cx="12549983" cy="2764116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36493"/>
              </p:ext>
            </p:extLst>
          </p:nvPr>
        </p:nvGraphicFramePr>
        <p:xfrm>
          <a:off x="1206750" y="9660804"/>
          <a:ext cx="19970754" cy="310896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068726">
                  <a:extLst>
                    <a:ext uri="{9D8B030D-6E8A-4147-A177-3AD203B41FA5}">
                      <a16:colId xmlns:a16="http://schemas.microsoft.com/office/drawing/2014/main" val="540990310"/>
                    </a:ext>
                  </a:extLst>
                </a:gridCol>
                <a:gridCol w="14902028">
                  <a:extLst>
                    <a:ext uri="{9D8B030D-6E8A-4147-A177-3AD203B41FA5}">
                      <a16:colId xmlns:a16="http://schemas.microsoft.com/office/drawing/2014/main" val="2907922450"/>
                    </a:ext>
                  </a:extLst>
                </a:gridCol>
              </a:tblGrid>
              <a:tr h="550785"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程式碼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說明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771145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scores = </a:t>
                      </a:r>
                      <a:r>
                        <a:rPr lang="en-US" altLang="zh-TW" sz="3600" dirty="0" err="1" smtClean="0"/>
                        <a:t>model.evaluate</a:t>
                      </a:r>
                      <a:r>
                        <a:rPr lang="en-US" altLang="zh-TW" sz="3600" dirty="0" smtClean="0"/>
                        <a:t>(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使用</a:t>
                      </a:r>
                      <a:r>
                        <a:rPr lang="en-US" altLang="zh-TW" sz="3600" dirty="0" err="1" smtClean="0"/>
                        <a:t>model.evaluate</a:t>
                      </a:r>
                      <a:r>
                        <a:rPr lang="zh-TW" altLang="en-US" sz="3600" dirty="0" smtClean="0"/>
                        <a:t>進行評估模型準確率，評估後的準確率，會儲存在</a:t>
                      </a:r>
                      <a:r>
                        <a:rPr lang="en-US" altLang="zh-TW" sz="3600" dirty="0" smtClean="0"/>
                        <a:t>scores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271320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err="1" smtClean="0"/>
                        <a:t>x_img_test_normalize</a:t>
                      </a:r>
                      <a:r>
                        <a:rPr lang="en-US" altLang="zh-TW" sz="3600" dirty="0" smtClean="0"/>
                        <a:t>,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00" dirty="0" smtClean="0"/>
                        <a:t>測試資料的</a:t>
                      </a:r>
                      <a:r>
                        <a:rPr lang="en-US" altLang="zh-TW" sz="3600" dirty="0" smtClean="0"/>
                        <a:t>features(</a:t>
                      </a:r>
                      <a:r>
                        <a:rPr lang="zh-TW" altLang="en-US" sz="3600" dirty="0" smtClean="0"/>
                        <a:t>照片影像的特徵值，經過標準化處理</a:t>
                      </a:r>
                      <a:r>
                        <a:rPr lang="en-US" altLang="zh-TW" sz="3600" dirty="0" smtClean="0"/>
                        <a:t>)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235719"/>
                  </a:ext>
                </a:extLst>
              </a:tr>
              <a:tr h="550785">
                <a:tc>
                  <a:txBody>
                    <a:bodyPr/>
                    <a:lstStyle/>
                    <a:p>
                      <a:r>
                        <a:rPr lang="en-US" altLang="zh-TW" sz="3600" dirty="0" err="1" smtClean="0"/>
                        <a:t>y_label_test_OneHot</a:t>
                      </a:r>
                      <a:endParaRPr lang="zh-TW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600" dirty="0" smtClean="0"/>
                        <a:t>測試資料的</a:t>
                      </a:r>
                      <a:r>
                        <a:rPr lang="en-US" altLang="zh-TW" sz="3600" dirty="0" smtClean="0"/>
                        <a:t>label(</a:t>
                      </a:r>
                      <a:r>
                        <a:rPr lang="zh-TW" altLang="en-US" sz="3600" dirty="0" smtClean="0"/>
                        <a:t>照片影像真實的值，經過</a:t>
                      </a:r>
                      <a:r>
                        <a:rPr lang="en-US" altLang="zh-TW" sz="3600" dirty="0" smtClean="0"/>
                        <a:t>One-hot encoding</a:t>
                      </a:r>
                      <a:r>
                        <a:rPr lang="zh-TW" altLang="en-US" sz="3600" dirty="0" smtClean="0"/>
                        <a:t>轉換</a:t>
                      </a:r>
                      <a:r>
                        <a:rPr lang="en-US" altLang="zh-TW" sz="3600" dirty="0" smtClean="0"/>
                        <a:t>)</a:t>
                      </a:r>
                      <a:endParaRPr lang="zh-TW" altLang="en-US" sz="3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271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32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安裝與下載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9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進行預測</a:t>
            </a:r>
          </a:p>
        </p:txBody>
      </p:sp>
      <p:sp>
        <p:nvSpPr>
          <p:cNvPr id="153" name="2.1"/>
          <p:cNvSpPr>
            <a:spLocks noGrp="1"/>
          </p:cNvSpPr>
          <p:nvPr>
            <p:ph type="body" idx="13"/>
          </p:nvPr>
        </p:nvSpPr>
        <p:spPr>
          <a:prstGeom prst="ellipse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 fontScale="70000" lnSpcReduction="20000"/>
          </a:bodyPr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10.6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713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10.6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執行預測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80192" y="10460639"/>
            <a:ext cx="13149330" cy="1621597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800" dirty="0" smtClean="0">
                <a:solidFill>
                  <a:schemeClr val="bg1"/>
                </a:solidFill>
              </a:rPr>
              <a:t>使用</a:t>
            </a:r>
            <a:r>
              <a:rPr lang="en-US" altLang="zh-TW" sz="4800" dirty="0" err="1" smtClean="0">
                <a:solidFill>
                  <a:schemeClr val="bg1"/>
                </a:solidFill>
              </a:rPr>
              <a:t>model.predict_classes</a:t>
            </a:r>
            <a:r>
              <a:rPr lang="zh-TW" altLang="en-US" sz="4800" dirty="0" smtClean="0">
                <a:solidFill>
                  <a:schemeClr val="bg1"/>
                </a:solidFill>
              </a:rPr>
              <a:t>，輸入參數</a:t>
            </a:r>
            <a:r>
              <a:rPr lang="en-US" altLang="zh-TW" sz="4800" dirty="0" err="1" smtClean="0">
                <a:solidFill>
                  <a:schemeClr val="bg1"/>
                </a:solidFill>
              </a:rPr>
              <a:t>x_Test</a:t>
            </a:r>
            <a:r>
              <a:rPr lang="en-US" altLang="zh-TW" sz="4800" dirty="0" smtClean="0">
                <a:solidFill>
                  <a:schemeClr val="bg1"/>
                </a:solidFill>
              </a:rPr>
              <a:t>(</a:t>
            </a:r>
            <a:r>
              <a:rPr lang="zh-TW" altLang="en-US" sz="4800" dirty="0" smtClean="0">
                <a:solidFill>
                  <a:schemeClr val="bg1"/>
                </a:solidFill>
              </a:rPr>
              <a:t>測試資料的照片影像</a:t>
            </a:r>
            <a:r>
              <a:rPr lang="en-US" altLang="zh-TW" sz="4800" dirty="0" smtClean="0">
                <a:solidFill>
                  <a:schemeClr val="bg1"/>
                </a:solidFill>
              </a:rPr>
              <a:t>)</a:t>
            </a:r>
            <a:r>
              <a:rPr lang="zh-TW" altLang="en-US" sz="4800" dirty="0" smtClean="0">
                <a:solidFill>
                  <a:schemeClr val="bg1"/>
                </a:solidFill>
              </a:rPr>
              <a:t>，進行預測。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270156"/>
            <a:ext cx="17314710" cy="11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8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10.6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預測結果</a:t>
            </a:r>
            <a:r>
              <a:rPr lang="zh-TW" altLang="en-US" sz="5400" dirty="0">
                <a:solidFill>
                  <a:schemeClr val="bg1"/>
                </a:solidFill>
              </a:rPr>
              <a:t>：</a:t>
            </a:r>
            <a:r>
              <a:rPr lang="zh-TW" altLang="en-US" sz="5400" dirty="0" smtClean="0">
                <a:solidFill>
                  <a:schemeClr val="bg1"/>
                </a:solidFill>
              </a:rPr>
              <a:t>查看預測結果的前</a:t>
            </a:r>
            <a:r>
              <a:rPr lang="en-US" altLang="zh-TW" sz="5400" dirty="0" smtClean="0">
                <a:solidFill>
                  <a:schemeClr val="bg1"/>
                </a:solidFill>
              </a:rPr>
              <a:t>10</a:t>
            </a:r>
            <a:r>
              <a:rPr lang="zh-TW" altLang="en-US" sz="5400" dirty="0" smtClean="0">
                <a:solidFill>
                  <a:schemeClr val="bg1"/>
                </a:solidFill>
              </a:rPr>
              <a:t>筆資料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49" y="6589658"/>
            <a:ext cx="11337969" cy="171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10.6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使用之前建立的</a:t>
            </a:r>
            <a:r>
              <a:rPr lang="en-US" altLang="zh-TW" sz="5400" dirty="0" err="1" smtClean="0">
                <a:solidFill>
                  <a:schemeClr val="bg1"/>
                </a:solidFill>
              </a:rPr>
              <a:t>plot_images_labels_prediction</a:t>
            </a:r>
            <a:r>
              <a:rPr lang="zh-TW" altLang="en-US" sz="5400" dirty="0" smtClean="0">
                <a:solidFill>
                  <a:schemeClr val="bg1"/>
                </a:solidFill>
              </a:rPr>
              <a:t>函數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>
                <a:solidFill>
                  <a:schemeClr val="bg1"/>
                </a:solidFill>
              </a:rPr>
              <a:t>3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270156"/>
            <a:ext cx="9948930" cy="67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10.6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顯示前</a:t>
            </a:r>
            <a:r>
              <a:rPr lang="en-US" altLang="zh-TW" sz="5400" dirty="0" smtClean="0">
                <a:solidFill>
                  <a:schemeClr val="bg1"/>
                </a:solidFill>
              </a:rPr>
              <a:t>10</a:t>
            </a:r>
            <a:r>
              <a:rPr lang="zh-TW" altLang="en-US" sz="5400" dirty="0" smtClean="0">
                <a:solidFill>
                  <a:schemeClr val="bg1"/>
                </a:solidFill>
              </a:rPr>
              <a:t>筆預測結果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4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182620"/>
            <a:ext cx="13624818" cy="704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4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安裝與下載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9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查看預測機率</a:t>
            </a:r>
            <a:endParaRPr lang="zh-TW" altLang="en-US" sz="9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3" name="2.1"/>
          <p:cNvSpPr>
            <a:spLocks noGrp="1"/>
          </p:cNvSpPr>
          <p:nvPr>
            <p:ph type="body" idx="13"/>
          </p:nvPr>
        </p:nvSpPr>
        <p:spPr>
          <a:prstGeom prst="ellipse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 fontScale="70000" lnSpcReduction="20000"/>
          </a:bodyPr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10.7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111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10.7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預測機率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使用</a:t>
            </a:r>
            <a:r>
              <a:rPr lang="en-US" altLang="zh-TW" sz="5400" dirty="0" err="1" smtClean="0">
                <a:solidFill>
                  <a:schemeClr val="bg1"/>
                </a:solidFill>
              </a:rPr>
              <a:t>model.predict</a:t>
            </a:r>
            <a:r>
              <a:rPr lang="zh-TW" altLang="en-US" sz="5400" dirty="0" smtClean="0">
                <a:solidFill>
                  <a:schemeClr val="bg1"/>
                </a:solidFill>
              </a:rPr>
              <a:t>輸入預測資料，以預測機率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49" y="6684896"/>
            <a:ext cx="13989243" cy="10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</a:t>
            </a:r>
            <a:r>
              <a:rPr lang="zh-TW" altLang="en-US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</a:t>
            </a:r>
            <a:r>
              <a:rPr lang="zh-TW" altLang="en-US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神經網路簡介</a:t>
            </a:r>
          </a:p>
        </p:txBody>
      </p:sp>
      <p:sp>
        <p:nvSpPr>
          <p:cNvPr id="20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2373770" y="4389120"/>
            <a:ext cx="3600000" cy="124927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平坦層</a:t>
            </a:r>
            <a:endParaRPr lang="en-US" altLang="zh-TW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  <a:p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4096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神經元</a:t>
            </a:r>
            <a:endParaRPr lang="zh-TW" altLang="en-US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21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2373770" y="8082850"/>
            <a:ext cx="3600000" cy="124927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隱藏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層</a:t>
            </a:r>
            <a:endParaRPr lang="en-US" altLang="zh-TW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  <a:p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1024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神經元</a:t>
            </a:r>
            <a:endParaRPr lang="zh-TW" altLang="en-US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24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2373770" y="11776580"/>
            <a:ext cx="3600000" cy="124927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輸出層</a:t>
            </a:r>
            <a:endParaRPr lang="en-US" altLang="zh-TW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  <a:p>
            <a:r>
              <a:rPr kumimoji="0" lang="en-US" altLang="zh-TW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10</a:t>
            </a:r>
            <a:r>
              <a:rPr kumimoji="0" lang="zh-TW" altLang="en-US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神經元</a:t>
            </a:r>
            <a:endParaRPr kumimoji="0" lang="zh-TW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725919" y="3531743"/>
            <a:ext cx="5899443" cy="2914258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平坦層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將</a:t>
            </a:r>
            <a:r>
              <a:rPr lang="en-US" altLang="zh-TW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64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8</a:t>
            </a:r>
            <a:r>
              <a:rPr lang="en-US" altLang="zh-TW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X8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影像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，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轉換為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維的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向量，長度是</a:t>
            </a:r>
            <a:r>
              <a:rPr lang="en-US" altLang="zh-TW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64X8X8=4096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，也就</a:t>
            </a:r>
            <a:r>
              <a:rPr lang="en-US" altLang="zh-TW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4096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float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數字作為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神經元的輸入。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5" name="直線接點 24"/>
          <p:cNvCxnSpPr>
            <a:stCxn id="38" idx="6"/>
            <a:endCxn id="18" idx="1"/>
          </p:cNvCxnSpPr>
          <p:nvPr/>
        </p:nvCxnSpPr>
        <p:spPr>
          <a:xfrm>
            <a:off x="15849853" y="4961134"/>
            <a:ext cx="1876066" cy="27738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矩形 25"/>
          <p:cNvSpPr/>
          <p:nvPr/>
        </p:nvSpPr>
        <p:spPr>
          <a:xfrm>
            <a:off x="17725919" y="8145713"/>
            <a:ext cx="5899443" cy="698267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隱藏層共有</a:t>
            </a:r>
            <a:r>
              <a:rPr lang="en-US" altLang="zh-TW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1024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個神經元。</a:t>
            </a:r>
            <a:endParaRPr lang="zh-TW" altLang="en-US" sz="3600" b="0" dirty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7" name="直線接點 26"/>
          <p:cNvCxnSpPr>
            <a:stCxn id="41" idx="6"/>
            <a:endCxn id="26" idx="1"/>
          </p:cNvCxnSpPr>
          <p:nvPr/>
        </p:nvCxnSpPr>
        <p:spPr>
          <a:xfrm>
            <a:off x="15849853" y="8478622"/>
            <a:ext cx="1876066" cy="16225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矩形 27"/>
          <p:cNvSpPr/>
          <p:nvPr/>
        </p:nvSpPr>
        <p:spPr>
          <a:xfrm>
            <a:off x="17725919" y="11516207"/>
            <a:ext cx="5899443" cy="1252265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輸出層共有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10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神經元，對應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到</a:t>
            </a:r>
            <a:r>
              <a:rPr lang="en-US" altLang="zh-TW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0~9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個影像。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9" name="直線接點 28"/>
          <p:cNvCxnSpPr>
            <a:stCxn id="44" idx="6"/>
            <a:endCxn id="28" idx="1"/>
          </p:cNvCxnSpPr>
          <p:nvPr/>
        </p:nvCxnSpPr>
        <p:spPr>
          <a:xfrm>
            <a:off x="15849853" y="12134831"/>
            <a:ext cx="1876066" cy="7509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2.1"/>
          <p:cNvSpPr txBox="1">
            <a:spLocks/>
          </p:cNvSpPr>
          <p:nvPr/>
        </p:nvSpPr>
        <p:spPr>
          <a:xfrm>
            <a:off x="9924078" y="4068165"/>
            <a:ext cx="1785938" cy="1785938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d1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2.1"/>
          <p:cNvSpPr txBox="1">
            <a:spLocks/>
          </p:cNvSpPr>
          <p:nvPr/>
        </p:nvSpPr>
        <p:spPr>
          <a:xfrm>
            <a:off x="7137553" y="4068165"/>
            <a:ext cx="1785938" cy="1785938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d0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2.1"/>
          <p:cNvSpPr txBox="1">
            <a:spLocks/>
          </p:cNvSpPr>
          <p:nvPr/>
        </p:nvSpPr>
        <p:spPr>
          <a:xfrm>
            <a:off x="14063915" y="4068165"/>
            <a:ext cx="1785938" cy="1785938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d1764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2.1"/>
          <p:cNvSpPr txBox="1">
            <a:spLocks/>
          </p:cNvSpPr>
          <p:nvPr/>
        </p:nvSpPr>
        <p:spPr>
          <a:xfrm>
            <a:off x="9924078" y="7585653"/>
            <a:ext cx="1785938" cy="1785938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d1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2.1"/>
          <p:cNvSpPr txBox="1">
            <a:spLocks/>
          </p:cNvSpPr>
          <p:nvPr/>
        </p:nvSpPr>
        <p:spPr>
          <a:xfrm>
            <a:off x="7137553" y="7585653"/>
            <a:ext cx="1785938" cy="1785938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d0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2.1"/>
          <p:cNvSpPr txBox="1">
            <a:spLocks/>
          </p:cNvSpPr>
          <p:nvPr/>
        </p:nvSpPr>
        <p:spPr>
          <a:xfrm>
            <a:off x="14063915" y="7585653"/>
            <a:ext cx="1785938" cy="1785938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d1764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2.1"/>
          <p:cNvSpPr txBox="1">
            <a:spLocks/>
          </p:cNvSpPr>
          <p:nvPr/>
        </p:nvSpPr>
        <p:spPr>
          <a:xfrm>
            <a:off x="9924078" y="11241862"/>
            <a:ext cx="1785938" cy="1785938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d1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2.1"/>
          <p:cNvSpPr txBox="1">
            <a:spLocks/>
          </p:cNvSpPr>
          <p:nvPr/>
        </p:nvSpPr>
        <p:spPr>
          <a:xfrm>
            <a:off x="7137553" y="11241862"/>
            <a:ext cx="1785938" cy="1785938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d0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2.1"/>
          <p:cNvSpPr txBox="1">
            <a:spLocks/>
          </p:cNvSpPr>
          <p:nvPr/>
        </p:nvSpPr>
        <p:spPr>
          <a:xfrm>
            <a:off x="14063915" y="11241862"/>
            <a:ext cx="1785938" cy="1785938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d1764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424519" y="4428975"/>
            <a:ext cx="990656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2424519" y="7898656"/>
            <a:ext cx="990656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12424519" y="11554865"/>
            <a:ext cx="990656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" name="直線接點 46"/>
          <p:cNvCxnSpPr>
            <a:stCxn id="37" idx="4"/>
            <a:endCxn id="40" idx="0"/>
          </p:cNvCxnSpPr>
          <p:nvPr/>
        </p:nvCxnSpPr>
        <p:spPr>
          <a:xfrm>
            <a:off x="8030522" y="5854103"/>
            <a:ext cx="0" cy="173155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線接點 47"/>
          <p:cNvCxnSpPr>
            <a:stCxn id="37" idx="4"/>
            <a:endCxn id="39" idx="0"/>
          </p:cNvCxnSpPr>
          <p:nvPr/>
        </p:nvCxnSpPr>
        <p:spPr>
          <a:xfrm>
            <a:off x="8030522" y="5854103"/>
            <a:ext cx="2786525" cy="173155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線接點 51"/>
          <p:cNvCxnSpPr>
            <a:stCxn id="36" idx="4"/>
          </p:cNvCxnSpPr>
          <p:nvPr/>
        </p:nvCxnSpPr>
        <p:spPr>
          <a:xfrm flipH="1">
            <a:off x="8030522" y="5854103"/>
            <a:ext cx="2786525" cy="173155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線接點 54"/>
          <p:cNvCxnSpPr>
            <a:stCxn id="36" idx="4"/>
            <a:endCxn id="41" idx="0"/>
          </p:cNvCxnSpPr>
          <p:nvPr/>
        </p:nvCxnSpPr>
        <p:spPr>
          <a:xfrm>
            <a:off x="10817047" y="5854103"/>
            <a:ext cx="4139837" cy="173155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直線接點 57"/>
          <p:cNvCxnSpPr>
            <a:endCxn id="39" idx="0"/>
          </p:cNvCxnSpPr>
          <p:nvPr/>
        </p:nvCxnSpPr>
        <p:spPr>
          <a:xfrm>
            <a:off x="10817047" y="5854103"/>
            <a:ext cx="0" cy="173155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直線接點 60"/>
          <p:cNvCxnSpPr>
            <a:stCxn id="38" idx="4"/>
          </p:cNvCxnSpPr>
          <p:nvPr/>
        </p:nvCxnSpPr>
        <p:spPr>
          <a:xfrm>
            <a:off x="14956884" y="5854103"/>
            <a:ext cx="0" cy="1863433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直線接點 63"/>
          <p:cNvCxnSpPr>
            <a:stCxn id="38" idx="4"/>
            <a:endCxn id="39" idx="0"/>
          </p:cNvCxnSpPr>
          <p:nvPr/>
        </p:nvCxnSpPr>
        <p:spPr>
          <a:xfrm flipH="1">
            <a:off x="10817047" y="5854103"/>
            <a:ext cx="4139837" cy="173155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線接點 66"/>
          <p:cNvCxnSpPr>
            <a:stCxn id="38" idx="4"/>
            <a:endCxn id="40" idx="0"/>
          </p:cNvCxnSpPr>
          <p:nvPr/>
        </p:nvCxnSpPr>
        <p:spPr>
          <a:xfrm flipH="1">
            <a:off x="8030522" y="5854103"/>
            <a:ext cx="6926362" cy="173155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直線接點 69"/>
          <p:cNvCxnSpPr>
            <a:stCxn id="41" idx="0"/>
            <a:endCxn id="37" idx="4"/>
          </p:cNvCxnSpPr>
          <p:nvPr/>
        </p:nvCxnSpPr>
        <p:spPr>
          <a:xfrm flipH="1" flipV="1">
            <a:off x="8030522" y="5854103"/>
            <a:ext cx="6926362" cy="173155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直線接點 72"/>
          <p:cNvCxnSpPr>
            <a:stCxn id="10" idx="2"/>
            <a:endCxn id="40" idx="0"/>
          </p:cNvCxnSpPr>
          <p:nvPr/>
        </p:nvCxnSpPr>
        <p:spPr>
          <a:xfrm flipH="1">
            <a:off x="8030522" y="5588907"/>
            <a:ext cx="4889325" cy="1996746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直線接點 75"/>
          <p:cNvCxnSpPr>
            <a:stCxn id="10" idx="2"/>
            <a:endCxn id="39" idx="0"/>
          </p:cNvCxnSpPr>
          <p:nvPr/>
        </p:nvCxnSpPr>
        <p:spPr>
          <a:xfrm flipH="1">
            <a:off x="10817047" y="5588907"/>
            <a:ext cx="2102800" cy="1996746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直線接點 79"/>
          <p:cNvCxnSpPr>
            <a:stCxn id="10" idx="2"/>
            <a:endCxn id="41" idx="0"/>
          </p:cNvCxnSpPr>
          <p:nvPr/>
        </p:nvCxnSpPr>
        <p:spPr>
          <a:xfrm>
            <a:off x="12919847" y="5588907"/>
            <a:ext cx="2037037" cy="1996746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直線接點 83"/>
          <p:cNvCxnSpPr>
            <a:stCxn id="40" idx="4"/>
            <a:endCxn id="43" idx="0"/>
          </p:cNvCxnSpPr>
          <p:nvPr/>
        </p:nvCxnSpPr>
        <p:spPr>
          <a:xfrm>
            <a:off x="8030522" y="9371591"/>
            <a:ext cx="0" cy="1870271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直線接點 84"/>
          <p:cNvCxnSpPr>
            <a:stCxn id="40" idx="4"/>
            <a:endCxn id="42" idx="0"/>
          </p:cNvCxnSpPr>
          <p:nvPr/>
        </p:nvCxnSpPr>
        <p:spPr>
          <a:xfrm>
            <a:off x="8030522" y="9371591"/>
            <a:ext cx="2786525" cy="1870271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直線接點 85"/>
          <p:cNvCxnSpPr>
            <a:stCxn id="39" idx="4"/>
            <a:endCxn id="43" idx="0"/>
          </p:cNvCxnSpPr>
          <p:nvPr/>
        </p:nvCxnSpPr>
        <p:spPr>
          <a:xfrm flipH="1">
            <a:off x="8030522" y="9371591"/>
            <a:ext cx="2786525" cy="1870271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直線接點 86"/>
          <p:cNvCxnSpPr>
            <a:stCxn id="39" idx="4"/>
            <a:endCxn id="44" idx="0"/>
          </p:cNvCxnSpPr>
          <p:nvPr/>
        </p:nvCxnSpPr>
        <p:spPr>
          <a:xfrm>
            <a:off x="10817047" y="9371591"/>
            <a:ext cx="4139837" cy="1870271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直線接點 87"/>
          <p:cNvCxnSpPr>
            <a:stCxn id="39" idx="4"/>
            <a:endCxn id="42" idx="0"/>
          </p:cNvCxnSpPr>
          <p:nvPr/>
        </p:nvCxnSpPr>
        <p:spPr>
          <a:xfrm>
            <a:off x="10817047" y="9371591"/>
            <a:ext cx="0" cy="1870271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直線接點 88"/>
          <p:cNvCxnSpPr>
            <a:stCxn id="41" idx="4"/>
          </p:cNvCxnSpPr>
          <p:nvPr/>
        </p:nvCxnSpPr>
        <p:spPr>
          <a:xfrm>
            <a:off x="14956884" y="9371591"/>
            <a:ext cx="0" cy="1932718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直線接點 89"/>
          <p:cNvCxnSpPr>
            <a:stCxn id="41" idx="4"/>
            <a:endCxn id="42" idx="0"/>
          </p:cNvCxnSpPr>
          <p:nvPr/>
        </p:nvCxnSpPr>
        <p:spPr>
          <a:xfrm flipH="1">
            <a:off x="10817047" y="9371591"/>
            <a:ext cx="4139837" cy="1870271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直線接點 90"/>
          <p:cNvCxnSpPr>
            <a:stCxn id="41" idx="4"/>
            <a:endCxn id="43" idx="0"/>
          </p:cNvCxnSpPr>
          <p:nvPr/>
        </p:nvCxnSpPr>
        <p:spPr>
          <a:xfrm flipH="1">
            <a:off x="8030522" y="9371591"/>
            <a:ext cx="6926362" cy="1870271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線接點 91"/>
          <p:cNvCxnSpPr>
            <a:stCxn id="44" idx="0"/>
            <a:endCxn id="40" idx="4"/>
          </p:cNvCxnSpPr>
          <p:nvPr/>
        </p:nvCxnSpPr>
        <p:spPr>
          <a:xfrm flipH="1" flipV="1">
            <a:off x="8030522" y="9371591"/>
            <a:ext cx="6926362" cy="1870271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直線接點 92"/>
          <p:cNvCxnSpPr>
            <a:stCxn id="45" idx="2"/>
            <a:endCxn id="43" idx="0"/>
          </p:cNvCxnSpPr>
          <p:nvPr/>
        </p:nvCxnSpPr>
        <p:spPr>
          <a:xfrm flipH="1">
            <a:off x="8030522" y="9058588"/>
            <a:ext cx="4889325" cy="2183274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直線接點 93"/>
          <p:cNvCxnSpPr>
            <a:stCxn id="45" idx="2"/>
            <a:endCxn id="42" idx="0"/>
          </p:cNvCxnSpPr>
          <p:nvPr/>
        </p:nvCxnSpPr>
        <p:spPr>
          <a:xfrm flipH="1">
            <a:off x="10817047" y="9058588"/>
            <a:ext cx="2102800" cy="2183274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直線接點 94"/>
          <p:cNvCxnSpPr>
            <a:stCxn id="45" idx="2"/>
          </p:cNvCxnSpPr>
          <p:nvPr/>
        </p:nvCxnSpPr>
        <p:spPr>
          <a:xfrm>
            <a:off x="12919847" y="9058588"/>
            <a:ext cx="2037037" cy="2113838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矩形 48"/>
          <p:cNvSpPr/>
          <p:nvPr/>
        </p:nvSpPr>
        <p:spPr>
          <a:xfrm>
            <a:off x="8923491" y="2336615"/>
            <a:ext cx="4849282" cy="698267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第</a:t>
            </a:r>
            <a:r>
              <a:rPr lang="en-US" altLang="zh-TW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2</a:t>
            </a:r>
            <a:r>
              <a:rPr lang="zh-TW" altLang="en-US" sz="3600" b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次縮減取樣的結果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" name="直線單箭頭接點 3"/>
          <p:cNvCxnSpPr>
            <a:endCxn id="37" idx="0"/>
          </p:cNvCxnSpPr>
          <p:nvPr/>
        </p:nvCxnSpPr>
        <p:spPr>
          <a:xfrm flipH="1">
            <a:off x="8030522" y="3048506"/>
            <a:ext cx="1241494" cy="1019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36" idx="0"/>
          </p:cNvCxnSpPr>
          <p:nvPr/>
        </p:nvCxnSpPr>
        <p:spPr>
          <a:xfrm>
            <a:off x="10813725" y="3096313"/>
            <a:ext cx="3322" cy="971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12234456" y="3096313"/>
            <a:ext cx="563086" cy="971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38" idx="0"/>
          </p:cNvCxnSpPr>
          <p:nvPr/>
        </p:nvCxnSpPr>
        <p:spPr>
          <a:xfrm>
            <a:off x="13313860" y="3036741"/>
            <a:ext cx="1643024" cy="10314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10.7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預測機率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建立</a:t>
            </a:r>
            <a:r>
              <a:rPr lang="en-US" altLang="zh-TW" sz="5400" dirty="0" err="1" smtClean="0">
                <a:solidFill>
                  <a:schemeClr val="bg1"/>
                </a:solidFill>
              </a:rPr>
              <a:t>show_Predicted_Probability</a:t>
            </a:r>
            <a:r>
              <a:rPr lang="zh-TW" altLang="en-US" sz="5400" dirty="0" smtClean="0">
                <a:solidFill>
                  <a:schemeClr val="bg1"/>
                </a:solidFill>
              </a:rPr>
              <a:t>函數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49" y="6270156"/>
            <a:ext cx="13862480" cy="51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10.7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預測機率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27453" y="1959971"/>
            <a:ext cx="18469318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程式碼說明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49" y="5868312"/>
            <a:ext cx="13364537" cy="49216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21549" y="6068678"/>
            <a:ext cx="13131043" cy="953914"/>
          </a:xfrm>
          <a:prstGeom prst="rect">
            <a:avLst/>
          </a:prstGeom>
          <a:noFill/>
          <a:ln w="57150" cap="flat">
            <a:solidFill>
              <a:schemeClr val="accent6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46355" y="9198864"/>
            <a:ext cx="12306237" cy="1284614"/>
          </a:xfrm>
          <a:prstGeom prst="rect">
            <a:avLst/>
          </a:prstGeom>
          <a:noFill/>
          <a:ln w="57150" cap="flat">
            <a:solidFill>
              <a:schemeClr val="accent1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左右大括弧 10"/>
          <p:cNvSpPr/>
          <p:nvPr/>
        </p:nvSpPr>
        <p:spPr>
          <a:xfrm>
            <a:off x="6146354" y="7141464"/>
            <a:ext cx="8831517" cy="741926"/>
          </a:xfrm>
          <a:prstGeom prst="bracePair">
            <a:avLst/>
          </a:prstGeom>
          <a:noFill/>
          <a:ln w="57150" cap="flat">
            <a:solidFill>
              <a:schemeClr val="accent3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左右大括弧 11"/>
          <p:cNvSpPr/>
          <p:nvPr/>
        </p:nvSpPr>
        <p:spPr>
          <a:xfrm>
            <a:off x="5980176" y="8002262"/>
            <a:ext cx="10003536" cy="1041154"/>
          </a:xfrm>
          <a:prstGeom prst="bracePair">
            <a:avLst/>
          </a:prstGeom>
          <a:noFill/>
          <a:ln w="5715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4" name="直線接點 13"/>
          <p:cNvCxnSpPr>
            <a:stCxn id="11" idx="3"/>
            <a:endCxn id="28" idx="1"/>
          </p:cNvCxnSpPr>
          <p:nvPr/>
        </p:nvCxnSpPr>
        <p:spPr>
          <a:xfrm flipV="1">
            <a:off x="14977871" y="7494139"/>
            <a:ext cx="4533019" cy="18288"/>
          </a:xfrm>
          <a:prstGeom prst="line">
            <a:avLst/>
          </a:prstGeom>
          <a:noFill/>
          <a:ln w="57150" cap="flat">
            <a:solidFill>
              <a:schemeClr val="accent3">
                <a:lumMod val="60000"/>
                <a:lumOff val="40000"/>
              </a:scheme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線接點 15"/>
          <p:cNvCxnSpPr>
            <a:stCxn id="25" idx="3"/>
            <a:endCxn id="12" idx="1"/>
          </p:cNvCxnSpPr>
          <p:nvPr/>
        </p:nvCxnSpPr>
        <p:spPr>
          <a:xfrm>
            <a:off x="3674298" y="8513095"/>
            <a:ext cx="2305878" cy="9744"/>
          </a:xfrm>
          <a:prstGeom prst="line">
            <a:avLst/>
          </a:prstGeom>
          <a:noFill/>
          <a:ln w="57150" cap="flat">
            <a:solidFill>
              <a:srgbClr val="FFC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線接點 16"/>
          <p:cNvCxnSpPr>
            <a:stCxn id="33" idx="2"/>
            <a:endCxn id="4" idx="0"/>
          </p:cNvCxnSpPr>
          <p:nvPr/>
        </p:nvCxnSpPr>
        <p:spPr>
          <a:xfrm>
            <a:off x="11887070" y="5425049"/>
            <a:ext cx="1" cy="643629"/>
          </a:xfrm>
          <a:prstGeom prst="line">
            <a:avLst/>
          </a:prstGeom>
          <a:noFill/>
          <a:ln w="57150" cap="flat">
            <a:solidFill>
              <a:schemeClr val="accent6">
                <a:lumMod val="60000"/>
                <a:lumOff val="40000"/>
              </a:scheme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線接點 19"/>
          <p:cNvCxnSpPr>
            <a:stCxn id="9" idx="2"/>
            <a:endCxn id="30" idx="0"/>
          </p:cNvCxnSpPr>
          <p:nvPr/>
        </p:nvCxnSpPr>
        <p:spPr>
          <a:xfrm flipH="1">
            <a:off x="12244609" y="10483478"/>
            <a:ext cx="54865" cy="960838"/>
          </a:xfrm>
          <a:prstGeom prst="line">
            <a:avLst/>
          </a:prstGeom>
          <a:noFill/>
          <a:ln w="57150" cap="flat">
            <a:solidFill>
              <a:schemeClr val="accent1">
                <a:lumMod val="60000"/>
                <a:lumOff val="40000"/>
              </a:scheme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矩形 24"/>
          <p:cNvSpPr/>
          <p:nvPr/>
        </p:nvSpPr>
        <p:spPr>
          <a:xfrm>
            <a:off x="382458" y="7517630"/>
            <a:ext cx="3291840" cy="1990929"/>
          </a:xfrm>
          <a:prstGeom prst="rect">
            <a:avLst/>
          </a:prstGeom>
          <a:noFill/>
          <a:ln w="38100" cap="flat">
            <a:solidFill>
              <a:srgbClr val="FFC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000" dirty="0" smtClean="0">
                <a:solidFill>
                  <a:schemeClr val="bg1"/>
                </a:solidFill>
              </a:rPr>
              <a:t>設定顯示影像的大小，並且畫出照片影像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510890" y="6498674"/>
            <a:ext cx="4298497" cy="1990929"/>
          </a:xfrm>
          <a:prstGeom prst="rect">
            <a:avLst/>
          </a:prstGeom>
          <a:noFill/>
          <a:ln w="38100" cap="flat">
            <a:solidFill>
              <a:schemeClr val="accent3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000" dirty="0" smtClean="0">
                <a:solidFill>
                  <a:schemeClr val="bg1"/>
                </a:solidFill>
              </a:rPr>
              <a:t>顯示</a:t>
            </a:r>
            <a:r>
              <a:rPr lang="en-US" altLang="zh-TW" sz="4000" dirty="0" smtClean="0">
                <a:solidFill>
                  <a:schemeClr val="bg1"/>
                </a:solidFill>
              </a:rPr>
              <a:t>y(</a:t>
            </a:r>
            <a:r>
              <a:rPr lang="zh-TW" altLang="en-US" sz="4000" dirty="0" smtClean="0">
                <a:solidFill>
                  <a:schemeClr val="bg1"/>
                </a:solidFill>
              </a:rPr>
              <a:t>真實值</a:t>
            </a:r>
            <a:r>
              <a:rPr lang="en-US" altLang="zh-TW" sz="4000" dirty="0" smtClean="0">
                <a:solidFill>
                  <a:schemeClr val="bg1"/>
                </a:solidFill>
              </a:rPr>
              <a:t>)</a:t>
            </a:r>
            <a:r>
              <a:rPr lang="zh-TW" altLang="en-US" sz="4000" dirty="0" smtClean="0">
                <a:solidFill>
                  <a:schemeClr val="bg1"/>
                </a:solidFill>
              </a:rPr>
              <a:t>與</a:t>
            </a:r>
            <a:r>
              <a:rPr lang="en-US" altLang="zh-TW" sz="4000" dirty="0" smtClean="0">
                <a:solidFill>
                  <a:schemeClr val="bg1"/>
                </a:solidFill>
              </a:rPr>
              <a:t>prediction(</a:t>
            </a:r>
            <a:r>
              <a:rPr lang="zh-TW" altLang="en-US" sz="4000" dirty="0" smtClean="0">
                <a:solidFill>
                  <a:schemeClr val="bg1"/>
                </a:solidFill>
              </a:rPr>
              <a:t>預測結果</a:t>
            </a:r>
            <a:r>
              <a:rPr lang="en-US" altLang="zh-TW" sz="4000" dirty="0" smtClean="0">
                <a:solidFill>
                  <a:schemeClr val="bg1"/>
                </a:solidFill>
              </a:rPr>
              <a:t>)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80037" y="11444316"/>
            <a:ext cx="6129144" cy="1990929"/>
          </a:xfrm>
          <a:prstGeom prst="rect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000" dirty="0" smtClean="0">
                <a:solidFill>
                  <a:schemeClr val="bg1"/>
                </a:solidFill>
              </a:rPr>
              <a:t>使用</a:t>
            </a:r>
            <a:r>
              <a:rPr lang="en-US" altLang="zh-TW" sz="4000" dirty="0" smtClean="0">
                <a:solidFill>
                  <a:schemeClr val="bg1"/>
                </a:solidFill>
              </a:rPr>
              <a:t>for</a:t>
            </a:r>
            <a:r>
              <a:rPr lang="zh-TW" altLang="en-US" sz="4000" dirty="0">
                <a:solidFill>
                  <a:schemeClr val="bg1"/>
                </a:solidFill>
              </a:rPr>
              <a:t>迴</a:t>
            </a:r>
            <a:r>
              <a:rPr lang="zh-TW" altLang="en-US" sz="4000" dirty="0" smtClean="0">
                <a:solidFill>
                  <a:schemeClr val="bg1"/>
                </a:solidFill>
              </a:rPr>
              <a:t>圈，讀取</a:t>
            </a:r>
            <a:r>
              <a:rPr lang="en-US" altLang="zh-TW" sz="4000" dirty="0" err="1" smtClean="0">
                <a:solidFill>
                  <a:schemeClr val="bg1"/>
                </a:solidFill>
              </a:rPr>
              <a:t>Predicted_Probability</a:t>
            </a:r>
            <a:r>
              <a:rPr lang="zh-TW" altLang="en-US" sz="4000" dirty="0" smtClean="0">
                <a:solidFill>
                  <a:schemeClr val="bg1"/>
                </a:solidFill>
              </a:rPr>
              <a:t>顯示預測機率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257470" y="2818567"/>
            <a:ext cx="13259200" cy="2606482"/>
          </a:xfrm>
          <a:prstGeom prst="rect">
            <a:avLst/>
          </a:prstGeom>
          <a:noFill/>
          <a:ln w="38100" cap="flat">
            <a:solidFill>
              <a:schemeClr val="accent6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000" dirty="0" smtClean="0">
                <a:solidFill>
                  <a:schemeClr val="bg1"/>
                </a:solidFill>
              </a:rPr>
              <a:t>定義</a:t>
            </a:r>
            <a:r>
              <a:rPr lang="en-US" altLang="zh-TW" sz="4000" dirty="0" err="1" smtClean="0">
                <a:solidFill>
                  <a:schemeClr val="bg1"/>
                </a:solidFill>
              </a:rPr>
              <a:t>show_Predicted_Probability</a:t>
            </a:r>
            <a:r>
              <a:rPr lang="zh-TW" altLang="en-US" sz="4000" dirty="0" smtClean="0">
                <a:solidFill>
                  <a:schemeClr val="bg1"/>
                </a:solidFill>
              </a:rPr>
              <a:t>函數。傳入下列參數：</a:t>
            </a:r>
            <a:r>
              <a:rPr lang="en-US" altLang="zh-TW" sz="4000" dirty="0" smtClean="0">
                <a:solidFill>
                  <a:schemeClr val="bg1"/>
                </a:solidFill>
              </a:rPr>
              <a:t>y(</a:t>
            </a:r>
            <a:r>
              <a:rPr lang="zh-TW" altLang="en-US" sz="4000" dirty="0" smtClean="0">
                <a:solidFill>
                  <a:schemeClr val="bg1"/>
                </a:solidFill>
              </a:rPr>
              <a:t>真實值</a:t>
            </a:r>
            <a:r>
              <a:rPr lang="en-US" altLang="zh-TW" sz="4000" dirty="0" smtClean="0">
                <a:solidFill>
                  <a:schemeClr val="bg1"/>
                </a:solidFill>
              </a:rPr>
              <a:t>)</a:t>
            </a:r>
            <a:r>
              <a:rPr lang="zh-TW" altLang="en-US" sz="4000" dirty="0" smtClean="0">
                <a:solidFill>
                  <a:schemeClr val="bg1"/>
                </a:solidFill>
              </a:rPr>
              <a:t>、</a:t>
            </a:r>
            <a:r>
              <a:rPr lang="en-US" altLang="zh-TW" sz="4000" dirty="0" smtClean="0">
                <a:solidFill>
                  <a:schemeClr val="bg1"/>
                </a:solidFill>
              </a:rPr>
              <a:t>prediction(</a:t>
            </a:r>
            <a:r>
              <a:rPr lang="zh-TW" altLang="en-US" sz="4000" dirty="0" smtClean="0">
                <a:solidFill>
                  <a:schemeClr val="bg1"/>
                </a:solidFill>
              </a:rPr>
              <a:t>預測結果</a:t>
            </a:r>
            <a:r>
              <a:rPr lang="en-US" altLang="zh-TW" sz="4000" dirty="0" smtClean="0">
                <a:solidFill>
                  <a:schemeClr val="bg1"/>
                </a:solidFill>
              </a:rPr>
              <a:t>)</a:t>
            </a:r>
            <a:r>
              <a:rPr lang="zh-TW" altLang="en-US" sz="4000" dirty="0" smtClean="0">
                <a:solidFill>
                  <a:schemeClr val="bg1"/>
                </a:solidFill>
              </a:rPr>
              <a:t>、</a:t>
            </a:r>
            <a:r>
              <a:rPr lang="en-US" altLang="zh-TW" sz="4000" dirty="0" err="1" smtClean="0">
                <a:solidFill>
                  <a:schemeClr val="bg1"/>
                </a:solidFill>
              </a:rPr>
              <a:t>x_img</a:t>
            </a:r>
            <a:r>
              <a:rPr lang="en-US" altLang="zh-TW" sz="4000" dirty="0" smtClean="0">
                <a:solidFill>
                  <a:schemeClr val="bg1"/>
                </a:solidFill>
              </a:rPr>
              <a:t>(</a:t>
            </a:r>
            <a:r>
              <a:rPr lang="zh-TW" altLang="en-US" sz="4000" dirty="0" smtClean="0">
                <a:solidFill>
                  <a:schemeClr val="bg1"/>
                </a:solidFill>
              </a:rPr>
              <a:t>預測的影像</a:t>
            </a:r>
            <a:r>
              <a:rPr lang="en-US" altLang="zh-TW" sz="4000" dirty="0" smtClean="0">
                <a:solidFill>
                  <a:schemeClr val="bg1"/>
                </a:solidFill>
              </a:rPr>
              <a:t>)</a:t>
            </a:r>
            <a:r>
              <a:rPr lang="zh-TW" altLang="en-US" sz="4000" dirty="0" smtClean="0">
                <a:solidFill>
                  <a:schemeClr val="bg1"/>
                </a:solidFill>
              </a:rPr>
              <a:t>、</a:t>
            </a:r>
            <a:r>
              <a:rPr lang="en-US" altLang="zh-TW" sz="4000" dirty="0" err="1" smtClean="0">
                <a:solidFill>
                  <a:schemeClr val="bg1"/>
                </a:solidFill>
              </a:rPr>
              <a:t>Predicted_Probability</a:t>
            </a:r>
            <a:r>
              <a:rPr lang="en-US" altLang="zh-TW" sz="4000" dirty="0" smtClean="0">
                <a:solidFill>
                  <a:schemeClr val="bg1"/>
                </a:solidFill>
              </a:rPr>
              <a:t>(</a:t>
            </a:r>
            <a:r>
              <a:rPr lang="zh-TW" altLang="en-US" sz="4000" dirty="0" smtClean="0">
                <a:solidFill>
                  <a:schemeClr val="bg1"/>
                </a:solidFill>
              </a:rPr>
              <a:t>預測機率</a:t>
            </a:r>
            <a:r>
              <a:rPr lang="en-US" altLang="zh-TW" sz="4000" dirty="0" smtClean="0">
                <a:solidFill>
                  <a:schemeClr val="bg1"/>
                </a:solidFill>
              </a:rPr>
              <a:t>)</a:t>
            </a:r>
            <a:r>
              <a:rPr lang="zh-TW" altLang="en-US" sz="4000" dirty="0" smtClean="0">
                <a:solidFill>
                  <a:schemeClr val="bg1"/>
                </a:solidFill>
              </a:rPr>
              <a:t>、</a:t>
            </a:r>
            <a:r>
              <a:rPr lang="en-US" altLang="zh-TW" sz="4000" dirty="0" err="1" smtClean="0">
                <a:solidFill>
                  <a:schemeClr val="bg1"/>
                </a:solidFill>
              </a:rPr>
              <a:t>i</a:t>
            </a:r>
            <a:r>
              <a:rPr lang="en-US" altLang="zh-TW" sz="4000" dirty="0" smtClean="0">
                <a:solidFill>
                  <a:schemeClr val="bg1"/>
                </a:solidFill>
              </a:rPr>
              <a:t>(</a:t>
            </a:r>
            <a:r>
              <a:rPr lang="zh-TW" altLang="en-US" sz="4000" dirty="0" smtClean="0">
                <a:solidFill>
                  <a:schemeClr val="bg1"/>
                </a:solidFill>
              </a:rPr>
              <a:t>開始顯示的資料</a:t>
            </a:r>
            <a:r>
              <a:rPr lang="en-US" altLang="zh-TW" sz="4000" dirty="0" smtClean="0">
                <a:solidFill>
                  <a:schemeClr val="bg1"/>
                </a:solidFill>
              </a:rPr>
              <a:t>index)</a:t>
            </a:r>
            <a:r>
              <a:rPr lang="zh-TW" altLang="en-US" sz="4000" dirty="0" smtClean="0">
                <a:solidFill>
                  <a:schemeClr val="bg1"/>
                </a:solidFill>
              </a:rPr>
              <a:t>。</a:t>
            </a:r>
            <a:endParaRPr lang="en-US" altLang="zh-TW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34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10.7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預測機率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查看第</a:t>
            </a:r>
            <a:r>
              <a:rPr lang="en-US" altLang="zh-TW" sz="5400" dirty="0" smtClean="0">
                <a:solidFill>
                  <a:schemeClr val="bg1"/>
                </a:solidFill>
              </a:rPr>
              <a:t>0</a:t>
            </a:r>
            <a:r>
              <a:rPr lang="zh-TW" altLang="en-US" sz="5400" dirty="0" smtClean="0">
                <a:solidFill>
                  <a:schemeClr val="bg1"/>
                </a:solidFill>
              </a:rPr>
              <a:t>筆資料預測的機率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3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175646"/>
            <a:ext cx="8760210" cy="7326460"/>
          </a:xfrm>
          <a:prstGeom prst="rect">
            <a:avLst/>
          </a:prstGeom>
        </p:spPr>
      </p:pic>
      <p:sp>
        <p:nvSpPr>
          <p:cNvPr id="7" name="圓角矩形圖說文字 13">
            <a:extLst>
              <a:ext uri="{FF2B5EF4-FFF2-40B4-BE49-F238E27FC236}">
                <a16:creationId xmlns:a16="http://schemas.microsoft.com/office/drawing/2014/main" id="{B62EE3D6-2BD4-486B-A9D6-7AF7B59A0C2A}"/>
              </a:ext>
            </a:extLst>
          </p:cNvPr>
          <p:cNvSpPr/>
          <p:nvPr/>
        </p:nvSpPr>
        <p:spPr>
          <a:xfrm>
            <a:off x="8948747" y="9282341"/>
            <a:ext cx="8465533" cy="1113070"/>
          </a:xfrm>
          <a:prstGeom prst="wedgeRoundRectCallout">
            <a:avLst>
              <a:gd name="adj1" fmla="val -92861"/>
              <a:gd name="adj2" fmla="val 148177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sz="5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預測為「貓」的機率最高</a:t>
            </a:r>
            <a:endParaRPr lang="zh-TW" altLang="en-US" sz="56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  <p:sp>
        <p:nvSpPr>
          <p:cNvPr id="8" name="圓角矩形圖說文字 13">
            <a:extLst>
              <a:ext uri="{FF2B5EF4-FFF2-40B4-BE49-F238E27FC236}">
                <a16:creationId xmlns:a16="http://schemas.microsoft.com/office/drawing/2014/main" id="{B62EE3D6-2BD4-486B-A9D6-7AF7B59A0C2A}"/>
              </a:ext>
            </a:extLst>
          </p:cNvPr>
          <p:cNvSpPr/>
          <p:nvPr/>
        </p:nvSpPr>
        <p:spPr>
          <a:xfrm>
            <a:off x="8948746" y="11684165"/>
            <a:ext cx="8465533" cy="1113070"/>
          </a:xfrm>
          <a:prstGeom prst="wedgeRoundRectCallout">
            <a:avLst>
              <a:gd name="adj1" fmla="val -92213"/>
              <a:gd name="adj2" fmla="val -14482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sz="56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預測為</a:t>
            </a:r>
            <a:r>
              <a:rPr lang="zh-TW" altLang="en-US" sz="5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「狗」</a:t>
            </a:r>
            <a:r>
              <a:rPr lang="zh-TW" altLang="en-US" sz="56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的</a:t>
            </a:r>
            <a:r>
              <a:rPr lang="zh-TW" altLang="en-US" sz="5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機率次高</a:t>
            </a:r>
            <a:endParaRPr lang="zh-TW" altLang="en-US" sz="56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184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10.7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預測機率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查看</a:t>
            </a:r>
            <a:r>
              <a:rPr lang="zh-TW" altLang="en-US" sz="5400" dirty="0" smtClean="0">
                <a:solidFill>
                  <a:schemeClr val="bg1"/>
                </a:solidFill>
              </a:rPr>
              <a:t>第</a:t>
            </a:r>
            <a:r>
              <a:rPr lang="en-US" altLang="zh-TW" sz="5400" dirty="0" smtClean="0">
                <a:solidFill>
                  <a:schemeClr val="bg1"/>
                </a:solidFill>
              </a:rPr>
              <a:t>3</a:t>
            </a:r>
            <a:r>
              <a:rPr lang="zh-TW" altLang="en-US" sz="5400" dirty="0" smtClean="0">
                <a:solidFill>
                  <a:schemeClr val="bg1"/>
                </a:solidFill>
              </a:rPr>
              <a:t>筆</a:t>
            </a:r>
            <a:r>
              <a:rPr lang="zh-TW" altLang="en-US" sz="5400" dirty="0">
                <a:solidFill>
                  <a:schemeClr val="bg1"/>
                </a:solidFill>
              </a:rPr>
              <a:t>資料預測的</a:t>
            </a:r>
            <a:r>
              <a:rPr lang="zh-TW" altLang="en-US" sz="5400" dirty="0" smtClean="0">
                <a:solidFill>
                  <a:schemeClr val="bg1"/>
                </a:solidFill>
              </a:rPr>
              <a:t>機率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4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270156"/>
            <a:ext cx="8229858" cy="6936787"/>
          </a:xfrm>
          <a:prstGeom prst="rect">
            <a:avLst/>
          </a:prstGeom>
        </p:spPr>
      </p:pic>
      <p:sp>
        <p:nvSpPr>
          <p:cNvPr id="6" name="圓角矩形圖說文字 13">
            <a:extLst>
              <a:ext uri="{FF2B5EF4-FFF2-40B4-BE49-F238E27FC236}">
                <a16:creationId xmlns:a16="http://schemas.microsoft.com/office/drawing/2014/main" id="{B62EE3D6-2BD4-486B-A9D6-7AF7B59A0C2A}"/>
              </a:ext>
            </a:extLst>
          </p:cNvPr>
          <p:cNvSpPr/>
          <p:nvPr/>
        </p:nvSpPr>
        <p:spPr>
          <a:xfrm>
            <a:off x="9436608" y="8221637"/>
            <a:ext cx="10239460" cy="1113070"/>
          </a:xfrm>
          <a:prstGeom prst="wedgeRoundRectCallout">
            <a:avLst>
              <a:gd name="adj1" fmla="val -85895"/>
              <a:gd name="adj2" fmla="val 151463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sz="5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預測為「飛機」的機率次高</a:t>
            </a:r>
            <a:endParaRPr lang="zh-TW" altLang="en-US" sz="56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  <p:sp>
        <p:nvSpPr>
          <p:cNvPr id="7" name="圓角矩形圖說文字 13">
            <a:extLst>
              <a:ext uri="{FF2B5EF4-FFF2-40B4-BE49-F238E27FC236}">
                <a16:creationId xmlns:a16="http://schemas.microsoft.com/office/drawing/2014/main" id="{B62EE3D6-2BD4-486B-A9D6-7AF7B59A0C2A}"/>
              </a:ext>
            </a:extLst>
          </p:cNvPr>
          <p:cNvSpPr/>
          <p:nvPr/>
        </p:nvSpPr>
        <p:spPr>
          <a:xfrm>
            <a:off x="8833103" y="12324245"/>
            <a:ext cx="8465533" cy="1113070"/>
          </a:xfrm>
          <a:prstGeom prst="wedgeRoundRectCallout">
            <a:avLst>
              <a:gd name="adj1" fmla="val -92213"/>
              <a:gd name="adj2" fmla="val -14482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sz="56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預測為</a:t>
            </a:r>
            <a:r>
              <a:rPr lang="zh-TW" altLang="en-US" sz="5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「船」</a:t>
            </a:r>
            <a:r>
              <a:rPr lang="zh-TW" altLang="en-US" sz="56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的</a:t>
            </a:r>
            <a:r>
              <a:rPr lang="zh-TW" altLang="en-US" sz="5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機率最高</a:t>
            </a:r>
            <a:endParaRPr lang="zh-TW" altLang="en-US" sz="56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872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安裝與下載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9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顯示混淆矩陣</a:t>
            </a:r>
            <a:r>
              <a:rPr lang="en-US" altLang="zh-TW" sz="9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9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9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(Confusion Matrix)</a:t>
            </a:r>
            <a:endParaRPr lang="zh-TW" altLang="en-US" sz="9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3" name="2.1"/>
          <p:cNvSpPr>
            <a:spLocks noGrp="1"/>
          </p:cNvSpPr>
          <p:nvPr>
            <p:ph type="body" idx="13"/>
          </p:nvPr>
        </p:nvSpPr>
        <p:spPr>
          <a:prstGeom prst="ellipse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 fontScale="70000" lnSpcReduction="20000"/>
          </a:bodyPr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10.8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40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10.8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混淆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106246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查看</a:t>
            </a:r>
            <a:r>
              <a:rPr lang="en-US" altLang="zh-TW" sz="5400" dirty="0">
                <a:solidFill>
                  <a:schemeClr val="bg1"/>
                </a:solidFill>
              </a:rPr>
              <a:t>prediction</a:t>
            </a:r>
            <a:r>
              <a:rPr lang="zh-TW" altLang="en-US" sz="5400" dirty="0">
                <a:solidFill>
                  <a:schemeClr val="bg1"/>
                </a:solidFill>
              </a:rPr>
              <a:t>預測結果的</a:t>
            </a:r>
            <a:r>
              <a:rPr lang="en-US" altLang="zh-TW" sz="5400" dirty="0">
                <a:solidFill>
                  <a:schemeClr val="bg1"/>
                </a:solidFill>
              </a:rPr>
              <a:t>shape</a:t>
            </a:r>
            <a:r>
              <a:rPr lang="zh-TW" altLang="en-US" sz="5400" dirty="0" smtClean="0">
                <a:solidFill>
                  <a:schemeClr val="bg1"/>
                </a:solidFill>
              </a:rPr>
              <a:t>形狀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80192" y="9352644"/>
            <a:ext cx="13149330" cy="3837588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800" dirty="0">
                <a:solidFill>
                  <a:schemeClr val="bg1"/>
                </a:solidFill>
              </a:rPr>
              <a:t>我們將使用</a:t>
            </a:r>
            <a:r>
              <a:rPr lang="en-US" altLang="zh-TW" sz="4800" dirty="0" err="1">
                <a:solidFill>
                  <a:schemeClr val="bg1"/>
                </a:solidFill>
              </a:rPr>
              <a:t>pd.crosstab</a:t>
            </a:r>
            <a:r>
              <a:rPr lang="zh-TW" altLang="en-US" sz="4800" dirty="0">
                <a:solidFill>
                  <a:schemeClr val="bg1"/>
                </a:solidFill>
              </a:rPr>
              <a:t>建立混淆矩陣</a:t>
            </a:r>
            <a:r>
              <a:rPr lang="en-US" altLang="zh-TW" sz="4800" dirty="0">
                <a:solidFill>
                  <a:schemeClr val="bg1"/>
                </a:solidFill>
              </a:rPr>
              <a:t>(</a:t>
            </a:r>
            <a:r>
              <a:rPr lang="en-US" altLang="zh-TW" sz="4800" dirty="0" err="1">
                <a:solidFill>
                  <a:schemeClr val="bg1"/>
                </a:solidFill>
              </a:rPr>
              <a:t>confusio</a:t>
            </a:r>
            <a:r>
              <a:rPr lang="en-US" altLang="zh-TW" sz="4800" dirty="0">
                <a:solidFill>
                  <a:schemeClr val="bg1"/>
                </a:solidFill>
              </a:rPr>
              <a:t> matrix)</a:t>
            </a:r>
            <a:r>
              <a:rPr lang="zh-TW" altLang="en-US" sz="4800" dirty="0">
                <a:solidFill>
                  <a:schemeClr val="bg1"/>
                </a:solidFill>
              </a:rPr>
              <a:t>但是</a:t>
            </a:r>
            <a:r>
              <a:rPr lang="en-US" altLang="zh-TW" sz="4800" dirty="0" err="1">
                <a:solidFill>
                  <a:schemeClr val="bg1"/>
                </a:solidFill>
              </a:rPr>
              <a:t>pd.crosstab</a:t>
            </a:r>
            <a:r>
              <a:rPr lang="zh-TW" altLang="en-US" sz="4800" dirty="0">
                <a:solidFill>
                  <a:schemeClr val="bg1"/>
                </a:solidFill>
              </a:rPr>
              <a:t>的輸入都必須是</a:t>
            </a:r>
            <a:r>
              <a:rPr lang="en-US" altLang="zh-TW" sz="4800" dirty="0">
                <a:solidFill>
                  <a:schemeClr val="bg1"/>
                </a:solidFill>
              </a:rPr>
              <a:t>1</a:t>
            </a:r>
            <a:r>
              <a:rPr lang="zh-TW" altLang="en-US" sz="4800" dirty="0">
                <a:solidFill>
                  <a:schemeClr val="bg1"/>
                </a:solidFill>
              </a:rPr>
              <a:t>維陣列，所以必須先確認</a:t>
            </a:r>
            <a:r>
              <a:rPr lang="en-US" altLang="zh-TW" sz="4800" dirty="0">
                <a:solidFill>
                  <a:schemeClr val="bg1"/>
                </a:solidFill>
              </a:rPr>
              <a:t>prediction(</a:t>
            </a:r>
            <a:r>
              <a:rPr lang="zh-TW" altLang="en-US" sz="4800" dirty="0">
                <a:solidFill>
                  <a:schemeClr val="bg1"/>
                </a:solidFill>
              </a:rPr>
              <a:t>預測結果</a:t>
            </a:r>
            <a:r>
              <a:rPr lang="en-US" altLang="zh-TW" sz="4800" dirty="0">
                <a:solidFill>
                  <a:schemeClr val="bg1"/>
                </a:solidFill>
              </a:rPr>
              <a:t>)</a:t>
            </a:r>
            <a:r>
              <a:rPr lang="zh-TW" altLang="en-US" sz="4800" dirty="0">
                <a:solidFill>
                  <a:schemeClr val="bg1"/>
                </a:solidFill>
              </a:rPr>
              <a:t>與</a:t>
            </a:r>
            <a:r>
              <a:rPr lang="en-US" altLang="zh-TW" sz="4800" dirty="0" err="1">
                <a:solidFill>
                  <a:schemeClr val="bg1"/>
                </a:solidFill>
              </a:rPr>
              <a:t>y_label_test</a:t>
            </a:r>
            <a:r>
              <a:rPr lang="en-US" altLang="zh-TW" sz="4800" dirty="0">
                <a:solidFill>
                  <a:schemeClr val="bg1"/>
                </a:solidFill>
              </a:rPr>
              <a:t>(</a:t>
            </a:r>
            <a:r>
              <a:rPr lang="zh-TW" altLang="en-US" sz="4800" dirty="0">
                <a:solidFill>
                  <a:schemeClr val="bg1"/>
                </a:solidFill>
              </a:rPr>
              <a:t>真實值</a:t>
            </a:r>
            <a:r>
              <a:rPr lang="en-US" altLang="zh-TW" sz="4800" dirty="0">
                <a:solidFill>
                  <a:schemeClr val="bg1"/>
                </a:solidFill>
              </a:rPr>
              <a:t>)</a:t>
            </a:r>
            <a:r>
              <a:rPr lang="zh-TW" altLang="en-US" sz="4800" dirty="0">
                <a:solidFill>
                  <a:schemeClr val="bg1"/>
                </a:solidFill>
              </a:rPr>
              <a:t>是</a:t>
            </a:r>
            <a:r>
              <a:rPr lang="en-US" altLang="zh-TW" sz="4800" dirty="0">
                <a:solidFill>
                  <a:schemeClr val="bg1"/>
                </a:solidFill>
              </a:rPr>
              <a:t>1</a:t>
            </a:r>
            <a:r>
              <a:rPr lang="zh-TW" altLang="en-US" sz="4800" dirty="0">
                <a:solidFill>
                  <a:schemeClr val="bg1"/>
                </a:solidFill>
              </a:rPr>
              <a:t>維陣列。如果不是</a:t>
            </a:r>
            <a:r>
              <a:rPr lang="en-US" altLang="zh-TW" sz="4800" dirty="0">
                <a:solidFill>
                  <a:schemeClr val="bg1"/>
                </a:solidFill>
              </a:rPr>
              <a:t>1</a:t>
            </a:r>
            <a:r>
              <a:rPr lang="zh-TW" altLang="en-US" sz="4800" dirty="0">
                <a:solidFill>
                  <a:schemeClr val="bg1"/>
                </a:solidFill>
              </a:rPr>
              <a:t>維陣列，必須先轉換為</a:t>
            </a:r>
            <a:r>
              <a:rPr lang="en-US" altLang="zh-TW" sz="4800" dirty="0">
                <a:solidFill>
                  <a:schemeClr val="bg1"/>
                </a:solidFill>
              </a:rPr>
              <a:t>1</a:t>
            </a:r>
            <a:r>
              <a:rPr lang="zh-TW" altLang="en-US" sz="4800" dirty="0">
                <a:solidFill>
                  <a:schemeClr val="bg1"/>
                </a:solidFill>
              </a:rPr>
              <a:t>維陣列。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532019"/>
            <a:ext cx="5169172" cy="2349625"/>
          </a:xfrm>
          <a:prstGeom prst="rect">
            <a:avLst/>
          </a:prstGeom>
        </p:spPr>
      </p:pic>
      <p:sp>
        <p:nvSpPr>
          <p:cNvPr id="8" name="圓角矩形圖說文字 13">
            <a:extLst>
              <a:ext uri="{FF2B5EF4-FFF2-40B4-BE49-F238E27FC236}">
                <a16:creationId xmlns:a16="http://schemas.microsoft.com/office/drawing/2014/main" id="{65869163-917C-4145-B6B9-77654410B608}"/>
              </a:ext>
            </a:extLst>
          </p:cNvPr>
          <p:cNvSpPr/>
          <p:nvPr/>
        </p:nvSpPr>
        <p:spPr>
          <a:xfrm>
            <a:off x="8061406" y="6532019"/>
            <a:ext cx="5435138" cy="2066522"/>
          </a:xfrm>
          <a:prstGeom prst="wedgeRoundRectCallout">
            <a:avLst>
              <a:gd name="adj1" fmla="val -109933"/>
              <a:gd name="adj2" fmla="val 44931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altLang="zh-TW" sz="5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prediction</a:t>
            </a:r>
            <a:r>
              <a:rPr lang="zh-TW" altLang="en-US" sz="5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是</a:t>
            </a:r>
            <a:r>
              <a:rPr lang="en-US" altLang="zh-TW" sz="5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</a:t>
            </a:r>
            <a:r>
              <a:rPr lang="zh-TW" altLang="en-US" sz="56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維陣列</a:t>
            </a:r>
            <a:endParaRPr lang="zh-TW" altLang="en-US" sz="56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7564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10.8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混淆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查看</a:t>
            </a:r>
            <a:r>
              <a:rPr lang="en-US" altLang="zh-TW" sz="5400" dirty="0" err="1" smtClean="0">
                <a:solidFill>
                  <a:schemeClr val="bg1"/>
                </a:solidFill>
              </a:rPr>
              <a:t>y_label_test</a:t>
            </a:r>
            <a:r>
              <a:rPr lang="zh-TW" altLang="en-US" sz="5400" dirty="0" smtClean="0">
                <a:solidFill>
                  <a:schemeClr val="bg1"/>
                </a:solidFill>
              </a:rPr>
              <a:t>真實值的</a:t>
            </a:r>
            <a:r>
              <a:rPr lang="en-US" altLang="zh-TW" sz="5400" dirty="0" smtClean="0">
                <a:solidFill>
                  <a:schemeClr val="bg1"/>
                </a:solidFill>
              </a:rPr>
              <a:t>shape</a:t>
            </a:r>
            <a:r>
              <a:rPr lang="zh-TW" altLang="en-US" sz="5400" dirty="0" smtClean="0">
                <a:solidFill>
                  <a:schemeClr val="bg1"/>
                </a:solidFill>
              </a:rPr>
              <a:t>形狀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49" y="6497005"/>
            <a:ext cx="5933980" cy="2427539"/>
          </a:xfrm>
          <a:prstGeom prst="rect">
            <a:avLst/>
          </a:prstGeom>
        </p:spPr>
      </p:pic>
      <p:sp>
        <p:nvSpPr>
          <p:cNvPr id="7" name="圓角矩形圖說文字 13">
            <a:extLst>
              <a:ext uri="{FF2B5EF4-FFF2-40B4-BE49-F238E27FC236}">
                <a16:creationId xmlns:a16="http://schemas.microsoft.com/office/drawing/2014/main" id="{65869163-917C-4145-B6B9-77654410B608}"/>
              </a:ext>
            </a:extLst>
          </p:cNvPr>
          <p:cNvSpPr/>
          <p:nvPr/>
        </p:nvSpPr>
        <p:spPr>
          <a:xfrm>
            <a:off x="8061406" y="5987189"/>
            <a:ext cx="5435138" cy="3156182"/>
          </a:xfrm>
          <a:prstGeom prst="wedgeRoundRectCallout">
            <a:avLst>
              <a:gd name="adj1" fmla="val -110606"/>
              <a:gd name="adj2" fmla="val 35054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altLang="zh-TW" sz="4400" dirty="0" err="1">
                <a:solidFill>
                  <a:schemeClr val="bg1"/>
                </a:solidFill>
              </a:rPr>
              <a:t>y_label_test</a:t>
            </a:r>
            <a:r>
              <a:rPr lang="zh-TW" altLang="en-US" sz="4400" dirty="0">
                <a:solidFill>
                  <a:schemeClr val="bg1"/>
                </a:solidFill>
              </a:rPr>
              <a:t>真實值的</a:t>
            </a:r>
            <a:r>
              <a:rPr lang="en-US" altLang="zh-TW" sz="4400" dirty="0">
                <a:solidFill>
                  <a:schemeClr val="bg1"/>
                </a:solidFill>
              </a:rPr>
              <a:t>shape</a:t>
            </a:r>
            <a:r>
              <a:rPr lang="zh-TW" altLang="en-US" sz="4400" dirty="0">
                <a:solidFill>
                  <a:schemeClr val="bg1"/>
                </a:solidFill>
              </a:rPr>
              <a:t>形狀</a:t>
            </a:r>
            <a:r>
              <a:rPr lang="zh-TW" altLang="en-US" sz="4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是</a:t>
            </a:r>
            <a:r>
              <a:rPr lang="en-US" altLang="zh-TW" sz="4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2</a:t>
            </a:r>
            <a:r>
              <a:rPr lang="zh-TW" altLang="en-US" sz="4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維陣列，後續必須轉換為</a:t>
            </a:r>
            <a:r>
              <a:rPr lang="en-US" altLang="zh-TW" sz="4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</a:t>
            </a:r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維陣列</a:t>
            </a:r>
          </a:p>
        </p:txBody>
      </p:sp>
    </p:spTree>
    <p:extLst>
      <p:ext uri="{BB962C8B-B14F-4D97-AF65-F5344CB8AC3E}">
        <p14:creationId xmlns:p14="http://schemas.microsoft.com/office/powerpoint/2010/main" val="13846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10.8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混淆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將</a:t>
            </a:r>
            <a:r>
              <a:rPr lang="en-US" altLang="zh-TW" sz="5400" dirty="0" err="1">
                <a:solidFill>
                  <a:schemeClr val="bg1"/>
                </a:solidFill>
              </a:rPr>
              <a:t>y_label_test</a:t>
            </a:r>
            <a:r>
              <a:rPr lang="zh-TW" altLang="en-US" sz="5400" dirty="0">
                <a:solidFill>
                  <a:schemeClr val="bg1"/>
                </a:solidFill>
              </a:rPr>
              <a:t>真實值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轉換為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維</a:t>
            </a:r>
            <a:r>
              <a:rPr lang="zh-TW" altLang="en-US" sz="5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陣列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3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49" y="6794989"/>
            <a:ext cx="10258649" cy="2056403"/>
          </a:xfrm>
          <a:prstGeom prst="rect">
            <a:avLst/>
          </a:prstGeom>
        </p:spPr>
      </p:pic>
      <p:sp>
        <p:nvSpPr>
          <p:cNvPr id="6" name="圓角矩形圖說文字 13">
            <a:extLst>
              <a:ext uri="{FF2B5EF4-FFF2-40B4-BE49-F238E27FC236}">
                <a16:creationId xmlns:a16="http://schemas.microsoft.com/office/drawing/2014/main" id="{65869163-917C-4145-B6B9-77654410B608}"/>
              </a:ext>
            </a:extLst>
          </p:cNvPr>
          <p:cNvSpPr/>
          <p:nvPr/>
        </p:nvSpPr>
        <p:spPr>
          <a:xfrm>
            <a:off x="10752166" y="6165290"/>
            <a:ext cx="5435138" cy="1657900"/>
          </a:xfrm>
          <a:prstGeom prst="wedgeRoundRectCallout">
            <a:avLst>
              <a:gd name="adj1" fmla="val -110606"/>
              <a:gd name="adj2" fmla="val 35054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400" dirty="0">
                <a:solidFill>
                  <a:schemeClr val="bg1"/>
                </a:solidFill>
              </a:rPr>
              <a:t>使用</a:t>
            </a:r>
            <a:r>
              <a:rPr lang="en-US" altLang="zh-TW" sz="4400" dirty="0">
                <a:solidFill>
                  <a:schemeClr val="bg1"/>
                </a:solidFill>
              </a:rPr>
              <a:t>reshape(-1)</a:t>
            </a:r>
            <a:r>
              <a:rPr lang="zh-TW" altLang="en-US" sz="4400" dirty="0">
                <a:solidFill>
                  <a:schemeClr val="bg1"/>
                </a:solidFill>
              </a:rPr>
              <a:t>轉換為</a:t>
            </a:r>
            <a:r>
              <a:rPr lang="en-US" altLang="zh-TW" sz="4400" dirty="0">
                <a:solidFill>
                  <a:schemeClr val="bg1"/>
                </a:solidFill>
              </a:rPr>
              <a:t>1</a:t>
            </a:r>
            <a:r>
              <a:rPr lang="zh-TW" altLang="en-US" sz="4400" dirty="0">
                <a:solidFill>
                  <a:schemeClr val="bg1"/>
                </a:solidFill>
              </a:rPr>
              <a:t>維</a:t>
            </a:r>
            <a:r>
              <a:rPr lang="zh-TW" altLang="en-US" sz="4400" dirty="0" smtClean="0">
                <a:solidFill>
                  <a:schemeClr val="bg1"/>
                </a:solidFill>
              </a:rPr>
              <a:t>陣列</a:t>
            </a:r>
          </a:p>
        </p:txBody>
      </p:sp>
      <p:sp>
        <p:nvSpPr>
          <p:cNvPr id="8" name="圓角矩形圖說文字 13">
            <a:extLst>
              <a:ext uri="{FF2B5EF4-FFF2-40B4-BE49-F238E27FC236}">
                <a16:creationId xmlns:a16="http://schemas.microsoft.com/office/drawing/2014/main" id="{65869163-917C-4145-B6B9-77654410B608}"/>
              </a:ext>
            </a:extLst>
          </p:cNvPr>
          <p:cNvSpPr/>
          <p:nvPr/>
        </p:nvSpPr>
        <p:spPr>
          <a:xfrm>
            <a:off x="10752166" y="10610568"/>
            <a:ext cx="5435138" cy="1657900"/>
          </a:xfrm>
          <a:prstGeom prst="wedgeRoundRectCallout">
            <a:avLst>
              <a:gd name="adj1" fmla="val -79650"/>
              <a:gd name="adj2" fmla="val -157986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400" dirty="0">
                <a:solidFill>
                  <a:schemeClr val="bg1"/>
                </a:solidFill>
              </a:rPr>
              <a:t>由結果可以看到已經轉換為</a:t>
            </a:r>
            <a:r>
              <a:rPr lang="en-US" altLang="zh-TW" sz="4400" dirty="0">
                <a:solidFill>
                  <a:schemeClr val="bg1"/>
                </a:solidFill>
              </a:rPr>
              <a:t>1</a:t>
            </a:r>
            <a:r>
              <a:rPr lang="zh-TW" altLang="en-US" sz="4400" dirty="0">
                <a:solidFill>
                  <a:schemeClr val="bg1"/>
                </a:solidFill>
              </a:rPr>
              <a:t>維陣列。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10.8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混淆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執行預測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4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在命令列輸入下列程式碼，並且按下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Shift+Enter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270155"/>
            <a:ext cx="15289026" cy="6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10.8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混淆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53054" y="2685217"/>
            <a:ext cx="18469318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程式碼說明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56339" b="80202"/>
          <a:stretch/>
        </p:blipFill>
        <p:spPr>
          <a:xfrm>
            <a:off x="1206750" y="5355755"/>
            <a:ext cx="12183134" cy="2508085"/>
          </a:xfrm>
          <a:prstGeom prst="rect">
            <a:avLst/>
          </a:prstGeom>
        </p:spPr>
      </p:pic>
      <p:sp>
        <p:nvSpPr>
          <p:cNvPr id="6" name="圓角矩形圖說文字 13">
            <a:extLst>
              <a:ext uri="{FF2B5EF4-FFF2-40B4-BE49-F238E27FC236}">
                <a16:creationId xmlns:a16="http://schemas.microsoft.com/office/drawing/2014/main" id="{65869163-917C-4145-B6B9-77654410B608}"/>
              </a:ext>
            </a:extLst>
          </p:cNvPr>
          <p:cNvSpPr/>
          <p:nvPr/>
        </p:nvSpPr>
        <p:spPr>
          <a:xfrm>
            <a:off x="8175983" y="2568839"/>
            <a:ext cx="5435138" cy="1657900"/>
          </a:xfrm>
          <a:prstGeom prst="wedgeRoundRectCallout">
            <a:avLst>
              <a:gd name="adj1" fmla="val -89071"/>
              <a:gd name="adj2" fmla="val 139847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400" dirty="0" smtClean="0">
                <a:solidFill>
                  <a:schemeClr val="bg1"/>
                </a:solidFill>
              </a:rPr>
              <a:t>匯入</a:t>
            </a:r>
            <a:r>
              <a:rPr lang="en-US" altLang="zh-TW" sz="4400" dirty="0" smtClean="0">
                <a:solidFill>
                  <a:schemeClr val="bg1"/>
                </a:solidFill>
              </a:rPr>
              <a:t>pandas</a:t>
            </a:r>
            <a:r>
              <a:rPr lang="zh-TW" altLang="en-US" sz="4400" dirty="0" smtClean="0">
                <a:solidFill>
                  <a:schemeClr val="bg1"/>
                </a:solidFill>
              </a:rPr>
              <a:t>模組，後續會以</a:t>
            </a:r>
            <a:r>
              <a:rPr lang="en-US" altLang="zh-TW" sz="4400" dirty="0" err="1" smtClean="0">
                <a:solidFill>
                  <a:schemeClr val="bg1"/>
                </a:solidFill>
              </a:rPr>
              <a:t>pd</a:t>
            </a:r>
            <a:r>
              <a:rPr lang="zh-TW" altLang="en-US" sz="4400" dirty="0" smtClean="0">
                <a:solidFill>
                  <a:schemeClr val="bg1"/>
                </a:solidFill>
              </a:rPr>
              <a:t>引用。</a:t>
            </a:r>
          </a:p>
        </p:txBody>
      </p:sp>
      <p:sp>
        <p:nvSpPr>
          <p:cNvPr id="7" name="圓角矩形圖說文字 13">
            <a:extLst>
              <a:ext uri="{FF2B5EF4-FFF2-40B4-BE49-F238E27FC236}">
                <a16:creationId xmlns:a16="http://schemas.microsoft.com/office/drawing/2014/main" id="{65869163-917C-4145-B6B9-77654410B608}"/>
              </a:ext>
            </a:extLst>
          </p:cNvPr>
          <p:cNvSpPr/>
          <p:nvPr/>
        </p:nvSpPr>
        <p:spPr>
          <a:xfrm>
            <a:off x="9474430" y="4882488"/>
            <a:ext cx="6619009" cy="1657900"/>
          </a:xfrm>
          <a:prstGeom prst="wedgeRoundRectCallout">
            <a:avLst>
              <a:gd name="adj1" fmla="val -107463"/>
              <a:gd name="adj2" fmla="val 39466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400" dirty="0" smtClean="0">
                <a:solidFill>
                  <a:schemeClr val="bg1"/>
                </a:solidFill>
              </a:rPr>
              <a:t>顯示</a:t>
            </a:r>
            <a:r>
              <a:rPr lang="en-US" altLang="zh-TW" sz="4400" dirty="0" err="1" smtClean="0">
                <a:solidFill>
                  <a:schemeClr val="bg1"/>
                </a:solidFill>
              </a:rPr>
              <a:t>label_dict</a:t>
            </a:r>
            <a:r>
              <a:rPr lang="zh-TW" altLang="en-US" sz="4400" dirty="0" smtClean="0">
                <a:solidFill>
                  <a:schemeClr val="bg1"/>
                </a:solidFill>
              </a:rPr>
              <a:t>字典，方便後續對照查看。</a:t>
            </a:r>
          </a:p>
        </p:txBody>
      </p:sp>
      <p:sp>
        <p:nvSpPr>
          <p:cNvPr id="9" name="矩形 8"/>
          <p:cNvSpPr/>
          <p:nvPr/>
        </p:nvSpPr>
        <p:spPr>
          <a:xfrm>
            <a:off x="1353054" y="6609797"/>
            <a:ext cx="11905745" cy="105960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圓角矩形圖說文字 13">
            <a:extLst>
              <a:ext uri="{FF2B5EF4-FFF2-40B4-BE49-F238E27FC236}">
                <a16:creationId xmlns:a16="http://schemas.microsoft.com/office/drawing/2014/main" id="{65869163-917C-4145-B6B9-77654410B608}"/>
              </a:ext>
            </a:extLst>
          </p:cNvPr>
          <p:cNvSpPr/>
          <p:nvPr/>
        </p:nvSpPr>
        <p:spPr>
          <a:xfrm>
            <a:off x="12364556" y="8591343"/>
            <a:ext cx="11562244" cy="4245842"/>
          </a:xfrm>
          <a:prstGeom prst="wedgeRoundRectCallout">
            <a:avLst>
              <a:gd name="adj1" fmla="val -83158"/>
              <a:gd name="adj2" fmla="val -68544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4000" dirty="0" smtClean="0">
                <a:solidFill>
                  <a:schemeClr val="bg1"/>
                </a:solidFill>
              </a:rPr>
              <a:t>使用</a:t>
            </a:r>
            <a:r>
              <a:rPr lang="en-US" altLang="zh-TW" sz="4000" dirty="0" err="1" smtClean="0">
                <a:solidFill>
                  <a:schemeClr val="bg1"/>
                </a:solidFill>
              </a:rPr>
              <a:t>pd.crosstab</a:t>
            </a:r>
            <a:r>
              <a:rPr lang="zh-TW" altLang="en-US" sz="4000" dirty="0" smtClean="0">
                <a:solidFill>
                  <a:schemeClr val="bg1"/>
                </a:solidFill>
              </a:rPr>
              <a:t>建立混淆矩陣，輸入下列參數：</a:t>
            </a:r>
            <a:endParaRPr lang="en-US" altLang="zh-TW" sz="4000" dirty="0" smtClean="0">
              <a:solidFill>
                <a:schemeClr val="bg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000" dirty="0" smtClean="0">
                <a:solidFill>
                  <a:schemeClr val="bg1"/>
                </a:solidFill>
              </a:rPr>
              <a:t>測試資料</a:t>
            </a:r>
            <a:r>
              <a:rPr lang="zh-TW" altLang="en-US" sz="4000" dirty="0">
                <a:solidFill>
                  <a:schemeClr val="bg1"/>
                </a:solidFill>
              </a:rPr>
              <a:t>的真實</a:t>
            </a:r>
            <a:r>
              <a:rPr lang="zh-TW" altLang="en-US" sz="4000" dirty="0" smtClean="0">
                <a:solidFill>
                  <a:schemeClr val="bg1"/>
                </a:solidFill>
              </a:rPr>
              <a:t>值，使用</a:t>
            </a:r>
            <a:r>
              <a:rPr lang="en-US" altLang="zh-TW" sz="4000" dirty="0" smtClean="0">
                <a:solidFill>
                  <a:schemeClr val="bg1"/>
                </a:solidFill>
              </a:rPr>
              <a:t>.reshape(-1)</a:t>
            </a:r>
            <a:r>
              <a:rPr lang="zh-TW" altLang="en-US" sz="4000" dirty="0" smtClean="0">
                <a:solidFill>
                  <a:schemeClr val="bg1"/>
                </a:solidFill>
              </a:rPr>
              <a:t>轉換為</a:t>
            </a:r>
            <a:r>
              <a:rPr lang="en-US" altLang="zh-TW" sz="4000" dirty="0" smtClean="0">
                <a:solidFill>
                  <a:schemeClr val="bg1"/>
                </a:solidFill>
              </a:rPr>
              <a:t>1</a:t>
            </a:r>
            <a:r>
              <a:rPr lang="zh-TW" altLang="en-US" sz="4000" dirty="0" smtClean="0">
                <a:solidFill>
                  <a:schemeClr val="bg1"/>
                </a:solidFill>
              </a:rPr>
              <a:t>維陣列</a:t>
            </a:r>
            <a:endParaRPr lang="en-US" altLang="zh-TW" sz="4000" dirty="0" smtClean="0">
              <a:solidFill>
                <a:schemeClr val="bg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000" dirty="0" smtClean="0">
                <a:solidFill>
                  <a:schemeClr val="bg1"/>
                </a:solidFill>
              </a:rPr>
              <a:t>測試資料的預測結果</a:t>
            </a:r>
            <a:endParaRPr lang="en-US" altLang="zh-TW" sz="4000" dirty="0" smtClean="0">
              <a:solidFill>
                <a:schemeClr val="bg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000" dirty="0" smtClean="0">
                <a:solidFill>
                  <a:schemeClr val="bg1"/>
                </a:solidFill>
              </a:rPr>
              <a:t>設定行的名稱是</a:t>
            </a:r>
            <a:r>
              <a:rPr lang="en-US" altLang="zh-TW" sz="4000" dirty="0" smtClean="0">
                <a:solidFill>
                  <a:schemeClr val="bg1"/>
                </a:solidFill>
              </a:rPr>
              <a:t>label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000" dirty="0" smtClean="0">
                <a:solidFill>
                  <a:schemeClr val="bg1"/>
                </a:solidFill>
              </a:rPr>
              <a:t>設定列的名稱是</a:t>
            </a:r>
            <a:r>
              <a:rPr lang="en-US" altLang="zh-TW" sz="4000" dirty="0" smtClean="0">
                <a:solidFill>
                  <a:schemeClr val="bg1"/>
                </a:solidFill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9465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</a:t>
            </a:r>
            <a:r>
              <a:rPr lang="zh-TW" altLang="en-US" sz="10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</a:t>
            </a:r>
            <a:r>
              <a:rPr lang="zh-TW" altLang="en-US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神經網路簡介</a:t>
            </a:r>
          </a:p>
        </p:txBody>
      </p:sp>
      <p:sp>
        <p:nvSpPr>
          <p:cNvPr id="5" name="矩形 4"/>
          <p:cNvSpPr/>
          <p:nvPr/>
        </p:nvSpPr>
        <p:spPr>
          <a:xfrm>
            <a:off x="2749296" y="3304800"/>
            <a:ext cx="18885408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sz="6000" dirty="0" smtClean="0">
                <a:solidFill>
                  <a:schemeClr val="bg1"/>
                </a:solidFill>
              </a:rPr>
              <a:t>從前面的投影片我們可以</a:t>
            </a:r>
            <a:r>
              <a:rPr lang="zh-TW" altLang="en-US" sz="6000" dirty="0">
                <a:solidFill>
                  <a:schemeClr val="bg1"/>
                </a:solidFill>
              </a:rPr>
              <a:t>看到CNN卷積神經</a:t>
            </a:r>
            <a:r>
              <a:rPr lang="zh-TW" altLang="en-US" sz="6000" dirty="0" smtClean="0">
                <a:solidFill>
                  <a:schemeClr val="bg1"/>
                </a:solidFill>
              </a:rPr>
              <a:t>網路，可</a:t>
            </a:r>
            <a:r>
              <a:rPr lang="zh-TW" altLang="en-US" sz="6000" dirty="0">
                <a:solidFill>
                  <a:schemeClr val="bg1"/>
                </a:solidFill>
              </a:rPr>
              <a:t>分為2大部分</a:t>
            </a:r>
            <a:r>
              <a:rPr lang="zh-TW" altLang="en-US" sz="6000" dirty="0" smtClean="0">
                <a:solidFill>
                  <a:schemeClr val="bg1"/>
                </a:solidFill>
              </a:rPr>
              <a:t>：</a:t>
            </a:r>
            <a:endParaRPr lang="en-US" altLang="zh-TW" sz="6000" dirty="0" smtClean="0">
              <a:solidFill>
                <a:schemeClr val="bg1"/>
              </a:solidFill>
            </a:endParaRPr>
          </a:p>
          <a:p>
            <a:pPr algn="l"/>
            <a:endParaRPr lang="zh-TW" altLang="en-US" sz="6000" dirty="0">
              <a:solidFill>
                <a:schemeClr val="bg1"/>
              </a:soli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TW" altLang="en-US" sz="6000" dirty="0" smtClean="0">
                <a:solidFill>
                  <a:schemeClr val="bg1"/>
                </a:solidFill>
              </a:rPr>
              <a:t>影像</a:t>
            </a:r>
            <a:r>
              <a:rPr lang="zh-TW" altLang="en-US" sz="6000" dirty="0">
                <a:solidFill>
                  <a:schemeClr val="bg1"/>
                </a:solidFill>
              </a:rPr>
              <a:t>的特徵</a:t>
            </a:r>
            <a:r>
              <a:rPr lang="zh-TW" altLang="en-US" sz="6000" dirty="0" smtClean="0">
                <a:solidFill>
                  <a:schemeClr val="bg1"/>
                </a:solidFill>
              </a:rPr>
              <a:t>提取：透過</a:t>
            </a:r>
            <a:r>
              <a:rPr lang="zh-TW" altLang="en-US" sz="6000" dirty="0">
                <a:solidFill>
                  <a:schemeClr val="bg1"/>
                </a:solidFill>
              </a:rPr>
              <a:t>卷積層1、池化層1、卷積層2、池化層2的</a:t>
            </a:r>
            <a:r>
              <a:rPr lang="zh-TW" altLang="en-US" sz="6000" dirty="0" smtClean="0">
                <a:solidFill>
                  <a:schemeClr val="bg1"/>
                </a:solidFill>
              </a:rPr>
              <a:t>處理，提取影像的特徵。</a:t>
            </a:r>
            <a:endParaRPr lang="en-US" altLang="zh-TW" sz="6000" dirty="0" smtClean="0">
              <a:solidFill>
                <a:schemeClr val="bg1"/>
              </a:soli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zh-TW" altLang="en-US" sz="6000" dirty="0" smtClean="0">
              <a:solidFill>
                <a:schemeClr val="bg1"/>
              </a:soli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zh-TW" altLang="en-US" sz="6000" dirty="0" smtClean="0">
                <a:solidFill>
                  <a:schemeClr val="bg1"/>
                </a:solidFill>
              </a:rPr>
              <a:t>完全</a:t>
            </a:r>
            <a:r>
              <a:rPr lang="zh-TW" altLang="en-US" sz="6000" dirty="0">
                <a:solidFill>
                  <a:schemeClr val="bg1"/>
                </a:solidFill>
              </a:rPr>
              <a:t>連結神經</a:t>
            </a:r>
            <a:r>
              <a:rPr lang="zh-TW" altLang="en-US" sz="6000" dirty="0" smtClean="0">
                <a:solidFill>
                  <a:schemeClr val="bg1"/>
                </a:solidFill>
              </a:rPr>
              <a:t>網路f</a:t>
            </a:r>
            <a:r>
              <a:rPr lang="zh-TW" altLang="en-US" sz="6000" dirty="0">
                <a:solidFill>
                  <a:schemeClr val="bg1"/>
                </a:solidFill>
              </a:rPr>
              <a:t>ull</a:t>
            </a:r>
            <a:r>
              <a:rPr lang="zh-TW" altLang="en-US" sz="6000" dirty="0" smtClean="0">
                <a:solidFill>
                  <a:schemeClr val="bg1"/>
                </a:solidFill>
              </a:rPr>
              <a:t>y co</a:t>
            </a:r>
            <a:r>
              <a:rPr lang="en-US" altLang="zh-TW" sz="6000" dirty="0" err="1" smtClean="0">
                <a:solidFill>
                  <a:schemeClr val="bg1"/>
                </a:solidFill>
              </a:rPr>
              <a:t>nnected</a:t>
            </a:r>
            <a:r>
              <a:rPr lang="en-US" altLang="zh-TW" sz="6000" dirty="0" smtClean="0">
                <a:solidFill>
                  <a:schemeClr val="bg1"/>
                </a:solidFill>
              </a:rPr>
              <a:t> layer</a:t>
            </a:r>
            <a:r>
              <a:rPr lang="zh-TW" altLang="en-US" sz="6000" dirty="0" smtClean="0">
                <a:solidFill>
                  <a:schemeClr val="bg1"/>
                </a:solidFill>
              </a:rPr>
              <a:t>：包含平坦層、隱藏</a:t>
            </a:r>
            <a:r>
              <a:rPr lang="zh-TW" altLang="en-US" sz="6000" dirty="0">
                <a:solidFill>
                  <a:schemeClr val="bg1"/>
                </a:solidFill>
              </a:rPr>
              <a:t>層、輸出</a:t>
            </a:r>
            <a:r>
              <a:rPr lang="zh-TW" altLang="en-US" sz="6000" dirty="0" smtClean="0">
                <a:solidFill>
                  <a:schemeClr val="bg1"/>
                </a:solidFill>
              </a:rPr>
              <a:t>層，所組成的類神經網路。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9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5" y="3732394"/>
            <a:ext cx="23913109" cy="872173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1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10.8 </a:t>
            </a:r>
            <a:r>
              <a:rPr lang="zh-TW" altLang="en-US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顯示混淆矩陣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A618A0-8D6D-41F8-86B8-31D4F88692CB}"/>
              </a:ext>
            </a:extLst>
          </p:cNvPr>
          <p:cNvSpPr/>
          <p:nvPr/>
        </p:nvSpPr>
        <p:spPr>
          <a:xfrm rot="2258180">
            <a:off x="686648" y="8962401"/>
            <a:ext cx="10417860" cy="7200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圓角矩形圖說文字 13">
            <a:extLst>
              <a:ext uri="{FF2B5EF4-FFF2-40B4-BE49-F238E27FC236}">
                <a16:creationId xmlns:a16="http://schemas.microsoft.com/office/drawing/2014/main" id="{65869163-917C-4145-B6B9-77654410B608}"/>
              </a:ext>
            </a:extLst>
          </p:cNvPr>
          <p:cNvSpPr/>
          <p:nvPr/>
        </p:nvSpPr>
        <p:spPr>
          <a:xfrm>
            <a:off x="11371534" y="9585655"/>
            <a:ext cx="3818965" cy="1113070"/>
          </a:xfrm>
          <a:prstGeom prst="wedgeRoundRectCallout">
            <a:avLst>
              <a:gd name="adj1" fmla="val -73653"/>
              <a:gd name="adj2" fmla="val 173982"/>
              <a:gd name="adj3" fmla="val 16667"/>
            </a:avLst>
          </a:prstGeom>
          <a:solidFill>
            <a:srgbClr val="424242"/>
          </a:solidFill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sz="56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正確的預測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E56600-9980-42DA-B60C-D6B86EA7A299}"/>
              </a:ext>
            </a:extLst>
          </p:cNvPr>
          <p:cNvSpPr/>
          <p:nvPr/>
        </p:nvSpPr>
        <p:spPr>
          <a:xfrm>
            <a:off x="4306274" y="9336362"/>
            <a:ext cx="722926" cy="612309"/>
          </a:xfrm>
          <a:prstGeom prst="rect">
            <a:avLst/>
          </a:prstGeom>
          <a:noFill/>
          <a:ln w="7620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06750" y="2289581"/>
            <a:ext cx="18469318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執行結果說明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71600" y="12719951"/>
            <a:ext cx="7753209" cy="882933"/>
          </a:xfrm>
          <a:prstGeom prst="rect">
            <a:avLst/>
          </a:prstGeom>
          <a:noFill/>
          <a:ln w="57150" cap="flat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實際上是狗，但被辨識成貓</a:t>
            </a:r>
          </a:p>
        </p:txBody>
      </p:sp>
      <p:cxnSp>
        <p:nvCxnSpPr>
          <p:cNvPr id="13" name="直線單箭頭接點 12"/>
          <p:cNvCxnSpPr>
            <a:stCxn id="8" idx="2"/>
            <a:endCxn id="11" idx="0"/>
          </p:cNvCxnSpPr>
          <p:nvPr/>
        </p:nvCxnSpPr>
        <p:spPr>
          <a:xfrm>
            <a:off x="4667737" y="9948671"/>
            <a:ext cx="580468" cy="2771280"/>
          </a:xfrm>
          <a:prstGeom prst="straightConnector1">
            <a:avLst/>
          </a:prstGeom>
          <a:noFill/>
          <a:ln w="762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FE56600-9980-42DA-B60C-D6B86EA7A299}"/>
              </a:ext>
            </a:extLst>
          </p:cNvPr>
          <p:cNvSpPr/>
          <p:nvPr/>
        </p:nvSpPr>
        <p:spPr>
          <a:xfrm>
            <a:off x="5913866" y="8093261"/>
            <a:ext cx="722926" cy="61230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399516" y="7083308"/>
            <a:ext cx="7753209" cy="882933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真</a:t>
            </a:r>
            <a:r>
              <a:rPr lang="zh-TW" altLang="en-US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實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值是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3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，但預測是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5</a:t>
            </a:r>
            <a:endParaRPr lang="zh-TW" altLang="en-US" sz="4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  <p:cxnSp>
        <p:nvCxnSpPr>
          <p:cNvPr id="16" name="直線單箭頭接點 15"/>
          <p:cNvCxnSpPr>
            <a:stCxn id="14" idx="3"/>
            <a:endCxn id="15" idx="1"/>
          </p:cNvCxnSpPr>
          <p:nvPr/>
        </p:nvCxnSpPr>
        <p:spPr>
          <a:xfrm flipV="1">
            <a:off x="6636792" y="7524775"/>
            <a:ext cx="3762724" cy="874641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0951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5" y="3732394"/>
            <a:ext cx="23913109" cy="872173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1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10.8 </a:t>
            </a:r>
            <a:r>
              <a:rPr lang="zh-TW" altLang="en-US" sz="1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顯示混淆矩陣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E56600-9980-42DA-B60C-D6B86EA7A299}"/>
              </a:ext>
            </a:extLst>
          </p:cNvPr>
          <p:cNvSpPr/>
          <p:nvPr/>
        </p:nvSpPr>
        <p:spPr>
          <a:xfrm>
            <a:off x="2751794" y="7480952"/>
            <a:ext cx="613198" cy="374788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06750" y="2289581"/>
            <a:ext cx="18469318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執行結果說明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E56600-9980-42DA-B60C-D6B86EA7A299}"/>
              </a:ext>
            </a:extLst>
          </p:cNvPr>
          <p:cNvSpPr/>
          <p:nvPr/>
        </p:nvSpPr>
        <p:spPr>
          <a:xfrm>
            <a:off x="2782524" y="11375136"/>
            <a:ext cx="582468" cy="1078992"/>
          </a:xfrm>
          <a:prstGeom prst="rect">
            <a:avLst/>
          </a:prstGeom>
          <a:noFill/>
          <a:ln w="762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735056" y="7299559"/>
            <a:ext cx="7753209" cy="2360261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2(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鳥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),3(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貓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),4(</a:t>
            </a:r>
            <a:r>
              <a:rPr lang="zh-TW" altLang="en-US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鹿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),5(</a:t>
            </a:r>
            <a:r>
              <a:rPr lang="zh-TW" altLang="en-US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狗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),6(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蛙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),7(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馬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都是動物不易混淆為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1(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汽車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endParaRPr lang="zh-TW" altLang="en-US" sz="4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  <p:cxnSp>
        <p:nvCxnSpPr>
          <p:cNvPr id="19" name="直線單箭頭接點 18"/>
          <p:cNvCxnSpPr>
            <a:stCxn id="8" idx="3"/>
            <a:endCxn id="18" idx="1"/>
          </p:cNvCxnSpPr>
          <p:nvPr/>
        </p:nvCxnSpPr>
        <p:spPr>
          <a:xfrm flipV="1">
            <a:off x="3364992" y="8479690"/>
            <a:ext cx="7370064" cy="875202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/>
          <p:cNvSpPr/>
          <p:nvPr/>
        </p:nvSpPr>
        <p:spPr>
          <a:xfrm>
            <a:off x="10735056" y="10696668"/>
            <a:ext cx="7753209" cy="1621597"/>
          </a:xfrm>
          <a:prstGeom prst="rect">
            <a:avLst/>
          </a:prstGeom>
          <a:noFill/>
          <a:ln w="5715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8(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船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),</a:t>
            </a:r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9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(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卡車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屬於交通工具，容易混淆為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1(</a:t>
            </a:r>
            <a:r>
              <a:rPr lang="zh-TW" altLang="en-US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汽車</a:t>
            </a:r>
            <a:r>
              <a:rPr lang="en-US" altLang="zh-TW" sz="4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Helvetica Neue Medium"/>
              </a:rPr>
              <a:t>)</a:t>
            </a:r>
            <a:endParaRPr lang="zh-TW" altLang="en-US" sz="4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Helvetica Neue Medium"/>
            </a:endParaRPr>
          </a:p>
        </p:txBody>
      </p:sp>
      <p:cxnSp>
        <p:nvCxnSpPr>
          <p:cNvPr id="21" name="直線單箭頭接點 20"/>
          <p:cNvCxnSpPr>
            <a:stCxn id="17" idx="3"/>
            <a:endCxn id="20" idx="1"/>
          </p:cNvCxnSpPr>
          <p:nvPr/>
        </p:nvCxnSpPr>
        <p:spPr>
          <a:xfrm flipV="1">
            <a:off x="3364992" y="11507467"/>
            <a:ext cx="7370064" cy="407165"/>
          </a:xfrm>
          <a:prstGeom prst="straightConnector1">
            <a:avLst/>
          </a:prstGeom>
          <a:noFill/>
          <a:ln w="76200" cap="flat">
            <a:solidFill>
              <a:srgbClr val="FFC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448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安裝與下載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9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9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9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9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3" name="2.1"/>
          <p:cNvSpPr>
            <a:spLocks noGrp="1"/>
          </p:cNvSpPr>
          <p:nvPr>
            <p:ph type="body" idx="13"/>
          </p:nvPr>
        </p:nvSpPr>
        <p:spPr>
          <a:prstGeom prst="ellipse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 fontScale="70000" lnSpcReduction="20000"/>
          </a:bodyPr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004032" y="8317921"/>
            <a:ext cx="18469318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5400" dirty="0" smtClean="0">
                <a:solidFill>
                  <a:schemeClr val="bg1"/>
                </a:solidFill>
              </a:rPr>
              <a:t>為提高準確率，本小節嘗試更</a:t>
            </a:r>
            <a:r>
              <a:rPr lang="zh-TW" altLang="en-US" sz="5400" dirty="0">
                <a:solidFill>
                  <a:schemeClr val="bg1"/>
                </a:solidFill>
              </a:rPr>
              <a:t>多次的卷積</a:t>
            </a:r>
            <a:r>
              <a:rPr lang="zh-TW" altLang="en-US" sz="5400" dirty="0" smtClean="0">
                <a:solidFill>
                  <a:schemeClr val="bg1"/>
                </a:solidFill>
              </a:rPr>
              <a:t>運算</a:t>
            </a:r>
            <a:endParaRPr lang="en-US" altLang="zh-TW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29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3461221" y="2234856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輸入層</a:t>
            </a:r>
          </a:p>
          <a:p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32X32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</a:p>
          <a:p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endParaRPr kumimoji="0" lang="zh-TW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20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3461221" y="4246115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卷積層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</a:t>
            </a:r>
          </a:p>
          <a:p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32X32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</a:p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32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</a:p>
        </p:txBody>
      </p:sp>
      <p:sp>
        <p:nvSpPr>
          <p:cNvPr id="21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3461221" y="9141142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卷積層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2</a:t>
            </a:r>
          </a:p>
          <a:p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16X16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</a:p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64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</a:p>
        </p:txBody>
      </p:sp>
      <p:sp>
        <p:nvSpPr>
          <p:cNvPr id="23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3461221" y="6605852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池化層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</a:t>
            </a:r>
          </a:p>
          <a:p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16X16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</a:p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32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endParaRPr kumimoji="0" lang="zh-TW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24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3461221" y="11633575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池化層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2</a:t>
            </a:r>
          </a:p>
          <a:p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8X8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</a:p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64</a:t>
            </a:r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endParaRPr kumimoji="0" lang="zh-TW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8" name="向下箭號 7"/>
          <p:cNvSpPr/>
          <p:nvPr/>
        </p:nvSpPr>
        <p:spPr>
          <a:xfrm>
            <a:off x="11045482" y="3510107"/>
            <a:ext cx="412510" cy="607055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向下箭號 25"/>
          <p:cNvSpPr/>
          <p:nvPr/>
        </p:nvSpPr>
        <p:spPr>
          <a:xfrm>
            <a:off x="11083213" y="5979174"/>
            <a:ext cx="374779" cy="693836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zh-TW" altLang="en-US" sz="30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向下箭號 26"/>
          <p:cNvSpPr/>
          <p:nvPr/>
        </p:nvSpPr>
        <p:spPr>
          <a:xfrm>
            <a:off x="11120536" y="8360267"/>
            <a:ext cx="374779" cy="693836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zh-TW" altLang="en-US" sz="30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79729" y="3544234"/>
            <a:ext cx="219611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第一次卷積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1747709" y="6079818"/>
            <a:ext cx="301685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第一次縮減取樣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1732236" y="8417391"/>
            <a:ext cx="219611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>
                <a:solidFill>
                  <a:schemeClr val="bg1"/>
                </a:solidFill>
              </a:rPr>
              <a:t>第二</a:t>
            </a:r>
            <a:r>
              <a:rPr kumimoji="0" lang="zh-TW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次卷積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244591" y="2290071"/>
            <a:ext cx="7383505" cy="1252265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輸入的照片影像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32X32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大小，例如：「船」的影像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6232767" y="3952054"/>
            <a:ext cx="7395329" cy="2360261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第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次卷積運算：輸入的影像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32X32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大小，產生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個影，卷積運算並不會改變影像大小，所以仍然是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32X32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大小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232767" y="6672426"/>
            <a:ext cx="7383505" cy="1806263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第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次縮減取樣：將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32X32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影像縮小為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16X16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的影像，縮減取樣不會改變數量，所以仍然是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244591" y="9376041"/>
            <a:ext cx="7383505" cy="1806263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第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次卷積運算：將原本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個的影像轉換為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64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個影像，卷積運算不會改變影像大小，所以仍然是大小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16X16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6232767" y="11796394"/>
            <a:ext cx="7395329" cy="1806263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第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2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次縮減取樣：將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16X16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影像縮小為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8X8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的影像，縮減取樣不會改變數量，所以仍然是</a:t>
            </a:r>
            <a:r>
              <a:rPr lang="en-US" altLang="zh-TW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64</a:t>
            </a:r>
            <a:r>
              <a:rPr lang="zh-TW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個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2" name="直線接點 11"/>
          <p:cNvCxnSpPr>
            <a:stCxn id="2" idx="3"/>
            <a:endCxn id="10" idx="1"/>
          </p:cNvCxnSpPr>
          <p:nvPr/>
        </p:nvCxnSpPr>
        <p:spPr>
          <a:xfrm>
            <a:off x="11684707" y="2916203"/>
            <a:ext cx="4559884" cy="1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線接點 46"/>
          <p:cNvCxnSpPr>
            <a:stCxn id="18" idx="3"/>
            <a:endCxn id="36" idx="1"/>
          </p:cNvCxnSpPr>
          <p:nvPr/>
        </p:nvCxnSpPr>
        <p:spPr>
          <a:xfrm>
            <a:off x="13199175" y="5112826"/>
            <a:ext cx="3033592" cy="19359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線接點 47"/>
          <p:cNvCxnSpPr>
            <a:stCxn id="44" idx="3"/>
            <a:endCxn id="37" idx="1"/>
          </p:cNvCxnSpPr>
          <p:nvPr/>
        </p:nvCxnSpPr>
        <p:spPr>
          <a:xfrm>
            <a:off x="12623302" y="7554853"/>
            <a:ext cx="3609465" cy="20705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線接點 50"/>
          <p:cNvCxnSpPr>
            <a:stCxn id="34" idx="3"/>
            <a:endCxn id="38" idx="1"/>
          </p:cNvCxnSpPr>
          <p:nvPr/>
        </p:nvCxnSpPr>
        <p:spPr>
          <a:xfrm>
            <a:off x="12922735" y="10258852"/>
            <a:ext cx="3321856" cy="20321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線接點 53"/>
          <p:cNvCxnSpPr>
            <a:stCxn id="45" idx="3"/>
            <a:endCxn id="46" idx="1"/>
          </p:cNvCxnSpPr>
          <p:nvPr/>
        </p:nvCxnSpPr>
        <p:spPr>
          <a:xfrm>
            <a:off x="12237623" y="12688538"/>
            <a:ext cx="3995144" cy="10988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992" y="2558526"/>
            <a:ext cx="704762" cy="69523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937" y="4419992"/>
            <a:ext cx="3615238" cy="1385667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378" y="9218863"/>
            <a:ext cx="3062357" cy="2079978"/>
          </a:xfrm>
          <a:prstGeom prst="rect">
            <a:avLst/>
          </a:prstGeom>
        </p:spPr>
      </p:pic>
      <p:sp>
        <p:nvSpPr>
          <p:cNvPr id="28" name="向下箭號 27"/>
          <p:cNvSpPr/>
          <p:nvPr/>
        </p:nvSpPr>
        <p:spPr>
          <a:xfrm>
            <a:off x="11278127" y="11243257"/>
            <a:ext cx="374779" cy="693836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zh-TW" altLang="en-US" sz="30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1747709" y="11102411"/>
            <a:ext cx="301685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第二次縮減取樣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59" y="7063262"/>
            <a:ext cx="2565143" cy="983181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488" y="12113882"/>
            <a:ext cx="1692135" cy="114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6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2565109" y="5373814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卷積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層</a:t>
            </a:r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</a:t>
            </a:r>
          </a:p>
          <a:p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8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X8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  <a:endParaRPr lang="zh-TW" altLang="en-US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  <a:p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128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endParaRPr lang="zh-TW" altLang="en-US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24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2565109" y="7866247"/>
            <a:ext cx="3600000" cy="179410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池化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層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</a:t>
            </a:r>
            <a:endParaRPr lang="en-US" altLang="zh-TW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  <a:p>
            <a:r>
              <a:rPr lang="en-US" altLang="zh-TW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4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X4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  <a:endParaRPr lang="zh-TW" altLang="en-US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  <a:p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128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endParaRPr kumimoji="0" lang="zh-TW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27" name="向下箭號 26"/>
          <p:cNvSpPr/>
          <p:nvPr/>
        </p:nvSpPr>
        <p:spPr>
          <a:xfrm>
            <a:off x="10224424" y="4592939"/>
            <a:ext cx="374779" cy="693836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zh-TW" altLang="en-US" sz="30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0836125" y="4650063"/>
            <a:ext cx="219611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 smtClean="0">
                <a:solidFill>
                  <a:schemeClr val="bg1"/>
                </a:solidFill>
              </a:rPr>
              <a:t>第三</a:t>
            </a:r>
            <a:r>
              <a:rPr kumimoji="0" lang="zh-TW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次卷積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348479" y="5608713"/>
            <a:ext cx="7383505" cy="1806263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第</a:t>
            </a:r>
            <a:r>
              <a:rPr lang="en-US" altLang="zh-TW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次</a:t>
            </a:r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卷積運算：將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原本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64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的影像轉換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為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128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影像，卷積運算不會改變影像大小，所以仍然是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大小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8X8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5336655" y="8029066"/>
            <a:ext cx="7395329" cy="1806263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第</a:t>
            </a:r>
            <a:r>
              <a:rPr lang="en-US" altLang="zh-TW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次</a:t>
            </a:r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縮減取樣：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將</a:t>
            </a:r>
            <a:r>
              <a:rPr lang="en-US" altLang="zh-TW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8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X8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縮小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為</a:t>
            </a:r>
            <a:r>
              <a:rPr lang="en-US" altLang="zh-TW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4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X4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的</a:t>
            </a:r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影像，縮減取樣不會改變數量，所以仍然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是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128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cxnSp>
        <p:nvCxnSpPr>
          <p:cNvPr id="51" name="直線接點 50"/>
          <p:cNvCxnSpPr>
            <a:stCxn id="34" idx="3"/>
            <a:endCxn id="38" idx="1"/>
          </p:cNvCxnSpPr>
          <p:nvPr/>
        </p:nvCxnSpPr>
        <p:spPr>
          <a:xfrm>
            <a:off x="12026623" y="6491524"/>
            <a:ext cx="3321856" cy="20321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線接點 53"/>
          <p:cNvCxnSpPr>
            <a:stCxn id="45" idx="3"/>
            <a:endCxn id="46" idx="1"/>
          </p:cNvCxnSpPr>
          <p:nvPr/>
        </p:nvCxnSpPr>
        <p:spPr>
          <a:xfrm>
            <a:off x="11341511" y="8921210"/>
            <a:ext cx="3995144" cy="10988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文字方塊 31"/>
          <p:cNvSpPr txBox="1"/>
          <p:nvPr/>
        </p:nvSpPr>
        <p:spPr>
          <a:xfrm>
            <a:off x="10902171" y="7683772"/>
            <a:ext cx="301685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第三次縮減取樣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11484" y="3374677"/>
            <a:ext cx="4849282" cy="698267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第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2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次縮減取樣的結果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762" y="5404218"/>
            <a:ext cx="2445410" cy="2215254"/>
          </a:xfrm>
          <a:prstGeom prst="rect">
            <a:avLst/>
          </a:prstGeom>
        </p:spPr>
      </p:pic>
      <p:sp>
        <p:nvSpPr>
          <p:cNvPr id="28" name="向下箭號 27"/>
          <p:cNvSpPr/>
          <p:nvPr/>
        </p:nvSpPr>
        <p:spPr>
          <a:xfrm>
            <a:off x="10453509" y="7459934"/>
            <a:ext cx="374779" cy="693836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zh-TW" altLang="en-US" sz="30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525" y="8384784"/>
            <a:ext cx="1610986" cy="14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7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2373770" y="4060055"/>
            <a:ext cx="3600000" cy="124927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平坦層</a:t>
            </a:r>
            <a:endParaRPr lang="en-US" altLang="zh-TW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  <a:p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2048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神經元</a:t>
            </a:r>
            <a:endParaRPr lang="zh-TW" altLang="en-US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21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2318978" y="6726395"/>
            <a:ext cx="3600000" cy="124927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隱藏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層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</a:t>
            </a:r>
          </a:p>
          <a:p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2500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神經元</a:t>
            </a:r>
            <a:endParaRPr lang="zh-TW" altLang="en-US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24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2373770" y="12027269"/>
            <a:ext cx="3600000" cy="124927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輸出層</a:t>
            </a:r>
            <a:endParaRPr lang="en-US" altLang="zh-TW" b="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  <a:p>
            <a:r>
              <a:rPr kumimoji="0" lang="en-US" altLang="zh-TW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10</a:t>
            </a:r>
            <a:r>
              <a:rPr kumimoji="0" lang="zh-TW" altLang="en-US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神經元</a:t>
            </a:r>
            <a:endParaRPr kumimoji="0" lang="zh-TW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732612" y="3255321"/>
            <a:ext cx="6151516" cy="2914258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平坦層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將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128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4X4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影像</a:t>
            </a:r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，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轉換為</a:t>
            </a:r>
            <a:r>
              <a:rPr lang="en-US" altLang="zh-TW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</a:t>
            </a:r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維的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向量，長度是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128X4X4=2048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，也就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2048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r>
              <a:rPr lang="en-US" altLang="zh-TW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float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數字作為</a:t>
            </a:r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神經元的輸入。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cxnSp>
        <p:nvCxnSpPr>
          <p:cNvPr id="25" name="直線接點 24"/>
          <p:cNvCxnSpPr>
            <a:stCxn id="38" idx="6"/>
            <a:endCxn id="18" idx="1"/>
          </p:cNvCxnSpPr>
          <p:nvPr/>
        </p:nvCxnSpPr>
        <p:spPr>
          <a:xfrm>
            <a:off x="15288768" y="4697328"/>
            <a:ext cx="2443844" cy="15122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矩形 25"/>
          <p:cNvSpPr/>
          <p:nvPr/>
        </p:nvSpPr>
        <p:spPr>
          <a:xfrm>
            <a:off x="17725919" y="7044967"/>
            <a:ext cx="6158209" cy="698267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隱藏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層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共有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2500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個神經元。</a:t>
            </a:r>
            <a:endParaRPr lang="zh-TW" altLang="en-US" sz="3600" b="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cxnSp>
        <p:nvCxnSpPr>
          <p:cNvPr id="27" name="直線接點 26"/>
          <p:cNvCxnSpPr>
            <a:stCxn id="41" idx="6"/>
            <a:endCxn id="26" idx="1"/>
          </p:cNvCxnSpPr>
          <p:nvPr/>
        </p:nvCxnSpPr>
        <p:spPr>
          <a:xfrm>
            <a:off x="15288768" y="7368270"/>
            <a:ext cx="2437151" cy="25831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矩形 27"/>
          <p:cNvSpPr/>
          <p:nvPr/>
        </p:nvSpPr>
        <p:spPr>
          <a:xfrm>
            <a:off x="17725919" y="12137999"/>
            <a:ext cx="6158209" cy="1252265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輸出層共有</a:t>
            </a:r>
            <a:r>
              <a:rPr lang="en-US" altLang="zh-TW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10</a:t>
            </a:r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神經元，對應</a:t>
            </a:r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到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0~9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個影像。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cxnSp>
        <p:nvCxnSpPr>
          <p:cNvPr id="29" name="直線接點 28"/>
          <p:cNvCxnSpPr>
            <a:stCxn id="233" idx="6"/>
            <a:endCxn id="28" idx="1"/>
          </p:cNvCxnSpPr>
          <p:nvPr/>
        </p:nvCxnSpPr>
        <p:spPr>
          <a:xfrm>
            <a:off x="15242081" y="12763995"/>
            <a:ext cx="2483838" cy="137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2.1"/>
          <p:cNvSpPr txBox="1">
            <a:spLocks/>
          </p:cNvSpPr>
          <p:nvPr/>
        </p:nvSpPr>
        <p:spPr>
          <a:xfrm>
            <a:off x="9924078" y="4068164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d1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2.1"/>
          <p:cNvSpPr txBox="1">
            <a:spLocks/>
          </p:cNvSpPr>
          <p:nvPr/>
        </p:nvSpPr>
        <p:spPr>
          <a:xfrm>
            <a:off x="7137553" y="4068164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d0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2.1"/>
          <p:cNvSpPr txBox="1">
            <a:spLocks/>
          </p:cNvSpPr>
          <p:nvPr/>
        </p:nvSpPr>
        <p:spPr>
          <a:xfrm>
            <a:off x="14063915" y="4068164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d2048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2.1"/>
          <p:cNvSpPr txBox="1">
            <a:spLocks/>
          </p:cNvSpPr>
          <p:nvPr/>
        </p:nvSpPr>
        <p:spPr>
          <a:xfrm>
            <a:off x="9924078" y="6739106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d1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2.1"/>
          <p:cNvSpPr txBox="1">
            <a:spLocks/>
          </p:cNvSpPr>
          <p:nvPr/>
        </p:nvSpPr>
        <p:spPr>
          <a:xfrm>
            <a:off x="7137553" y="6739106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d0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2.1"/>
          <p:cNvSpPr txBox="1">
            <a:spLocks/>
          </p:cNvSpPr>
          <p:nvPr/>
        </p:nvSpPr>
        <p:spPr>
          <a:xfrm>
            <a:off x="14063915" y="6739106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d2048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424518" y="4366968"/>
            <a:ext cx="67942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2424518" y="6990103"/>
            <a:ext cx="67942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" name="直線接點 46"/>
          <p:cNvCxnSpPr>
            <a:stCxn id="37" idx="4"/>
            <a:endCxn id="40" idx="0"/>
          </p:cNvCxnSpPr>
          <p:nvPr/>
        </p:nvCxnSpPr>
        <p:spPr>
          <a:xfrm>
            <a:off x="7749980" y="5326491"/>
            <a:ext cx="0" cy="1412615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矩形 48"/>
          <p:cNvSpPr/>
          <p:nvPr/>
        </p:nvSpPr>
        <p:spPr>
          <a:xfrm>
            <a:off x="8923491" y="2336615"/>
            <a:ext cx="4849282" cy="698267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第</a:t>
            </a:r>
            <a:r>
              <a:rPr lang="en-US" altLang="zh-TW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3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次縮減取樣的結果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cxnSp>
        <p:nvCxnSpPr>
          <p:cNvPr id="4" name="直線單箭頭接點 3"/>
          <p:cNvCxnSpPr>
            <a:endCxn id="37" idx="0"/>
          </p:cNvCxnSpPr>
          <p:nvPr/>
        </p:nvCxnSpPr>
        <p:spPr>
          <a:xfrm flipH="1">
            <a:off x="8030522" y="3048506"/>
            <a:ext cx="1241494" cy="1019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36" idx="0"/>
          </p:cNvCxnSpPr>
          <p:nvPr/>
        </p:nvCxnSpPr>
        <p:spPr>
          <a:xfrm>
            <a:off x="10813725" y="3096313"/>
            <a:ext cx="3322" cy="971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12234456" y="3096313"/>
            <a:ext cx="563086" cy="971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38" idx="0"/>
          </p:cNvCxnSpPr>
          <p:nvPr/>
        </p:nvCxnSpPr>
        <p:spPr>
          <a:xfrm>
            <a:off x="13313860" y="3036741"/>
            <a:ext cx="1643024" cy="10314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線接點 107"/>
          <p:cNvCxnSpPr>
            <a:stCxn id="37" idx="4"/>
            <a:endCxn id="39" idx="0"/>
          </p:cNvCxnSpPr>
          <p:nvPr/>
        </p:nvCxnSpPr>
        <p:spPr>
          <a:xfrm>
            <a:off x="7749980" y="5326491"/>
            <a:ext cx="2786525" cy="1412615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9" name="直線接點 108"/>
          <p:cNvCxnSpPr>
            <a:stCxn id="37" idx="4"/>
            <a:endCxn id="41" idx="0"/>
          </p:cNvCxnSpPr>
          <p:nvPr/>
        </p:nvCxnSpPr>
        <p:spPr>
          <a:xfrm>
            <a:off x="7749980" y="5326491"/>
            <a:ext cx="6926362" cy="1412615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0" name="直線接點 109"/>
          <p:cNvCxnSpPr>
            <a:stCxn id="40" idx="0"/>
            <a:endCxn id="36" idx="4"/>
          </p:cNvCxnSpPr>
          <p:nvPr/>
        </p:nvCxnSpPr>
        <p:spPr>
          <a:xfrm flipV="1">
            <a:off x="7749980" y="5326491"/>
            <a:ext cx="2786525" cy="1412615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直線接點 110"/>
          <p:cNvCxnSpPr>
            <a:stCxn id="40" idx="0"/>
            <a:endCxn id="38" idx="4"/>
          </p:cNvCxnSpPr>
          <p:nvPr/>
        </p:nvCxnSpPr>
        <p:spPr>
          <a:xfrm flipV="1">
            <a:off x="7749980" y="5326491"/>
            <a:ext cx="6926362" cy="1412615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直線接點 111"/>
          <p:cNvCxnSpPr>
            <a:stCxn id="39" idx="0"/>
            <a:endCxn id="38" idx="4"/>
          </p:cNvCxnSpPr>
          <p:nvPr/>
        </p:nvCxnSpPr>
        <p:spPr>
          <a:xfrm flipV="1">
            <a:off x="10536505" y="5326491"/>
            <a:ext cx="4139837" cy="1412615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3" name="直線接點 112"/>
          <p:cNvCxnSpPr>
            <a:stCxn id="39" idx="0"/>
            <a:endCxn id="36" idx="4"/>
          </p:cNvCxnSpPr>
          <p:nvPr/>
        </p:nvCxnSpPr>
        <p:spPr>
          <a:xfrm flipV="1">
            <a:off x="10536505" y="5326491"/>
            <a:ext cx="0" cy="1412615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4" name="直線接點 113"/>
          <p:cNvCxnSpPr>
            <a:stCxn id="41" idx="0"/>
            <a:endCxn id="38" idx="4"/>
          </p:cNvCxnSpPr>
          <p:nvPr/>
        </p:nvCxnSpPr>
        <p:spPr>
          <a:xfrm flipV="1">
            <a:off x="14676342" y="5326491"/>
            <a:ext cx="0" cy="1412615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5" name="直線接點 114"/>
          <p:cNvCxnSpPr>
            <a:stCxn id="41" idx="0"/>
            <a:endCxn id="36" idx="4"/>
          </p:cNvCxnSpPr>
          <p:nvPr/>
        </p:nvCxnSpPr>
        <p:spPr>
          <a:xfrm flipH="1" flipV="1">
            <a:off x="10536505" y="5326491"/>
            <a:ext cx="4139837" cy="1412615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直線接點 115"/>
          <p:cNvCxnSpPr>
            <a:stCxn id="40" idx="0"/>
            <a:endCxn id="10" idx="2"/>
          </p:cNvCxnSpPr>
          <p:nvPr/>
        </p:nvCxnSpPr>
        <p:spPr>
          <a:xfrm flipV="1">
            <a:off x="7749980" y="5526900"/>
            <a:ext cx="5014250" cy="1212206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7" name="直線接點 116"/>
          <p:cNvCxnSpPr>
            <a:stCxn id="39" idx="0"/>
            <a:endCxn id="10" idx="2"/>
          </p:cNvCxnSpPr>
          <p:nvPr/>
        </p:nvCxnSpPr>
        <p:spPr>
          <a:xfrm flipV="1">
            <a:off x="10536505" y="5526900"/>
            <a:ext cx="2227725" cy="1212206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0" name="直線接點 119"/>
          <p:cNvCxnSpPr>
            <a:stCxn id="41" idx="0"/>
            <a:endCxn id="10" idx="2"/>
          </p:cNvCxnSpPr>
          <p:nvPr/>
        </p:nvCxnSpPr>
        <p:spPr>
          <a:xfrm flipH="1" flipV="1">
            <a:off x="12764230" y="5526900"/>
            <a:ext cx="1912112" cy="1212206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3" name="直線接點 122"/>
          <p:cNvCxnSpPr>
            <a:stCxn id="37" idx="4"/>
            <a:endCxn id="45" idx="0"/>
          </p:cNvCxnSpPr>
          <p:nvPr/>
        </p:nvCxnSpPr>
        <p:spPr>
          <a:xfrm>
            <a:off x="7749980" y="5326491"/>
            <a:ext cx="5014250" cy="1663612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7" name="直線接點 126"/>
          <p:cNvCxnSpPr>
            <a:stCxn id="36" idx="4"/>
            <a:endCxn id="45" idx="0"/>
          </p:cNvCxnSpPr>
          <p:nvPr/>
        </p:nvCxnSpPr>
        <p:spPr>
          <a:xfrm>
            <a:off x="10536505" y="5326491"/>
            <a:ext cx="2227725" cy="1663612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直線接點 129"/>
          <p:cNvCxnSpPr>
            <a:stCxn id="45" idx="0"/>
            <a:endCxn id="38" idx="4"/>
          </p:cNvCxnSpPr>
          <p:nvPr/>
        </p:nvCxnSpPr>
        <p:spPr>
          <a:xfrm flipV="1">
            <a:off x="12764230" y="5326491"/>
            <a:ext cx="1912112" cy="1663612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直線接點 132"/>
          <p:cNvCxnSpPr>
            <a:stCxn id="45" idx="0"/>
            <a:endCxn id="10" idx="2"/>
          </p:cNvCxnSpPr>
          <p:nvPr/>
        </p:nvCxnSpPr>
        <p:spPr>
          <a:xfrm flipV="1">
            <a:off x="12764230" y="5526900"/>
            <a:ext cx="0" cy="1463203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8" name="2.1"/>
          <p:cNvSpPr txBox="1">
            <a:spLocks/>
          </p:cNvSpPr>
          <p:nvPr/>
        </p:nvSpPr>
        <p:spPr>
          <a:xfrm>
            <a:off x="9877391" y="9537041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d1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" name="2.1"/>
          <p:cNvSpPr txBox="1">
            <a:spLocks/>
          </p:cNvSpPr>
          <p:nvPr/>
        </p:nvSpPr>
        <p:spPr>
          <a:xfrm>
            <a:off x="7090866" y="9537041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d0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0" name="2.1"/>
          <p:cNvSpPr txBox="1">
            <a:spLocks/>
          </p:cNvSpPr>
          <p:nvPr/>
        </p:nvSpPr>
        <p:spPr>
          <a:xfrm>
            <a:off x="14017228" y="9537041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d2048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1" name="2.1"/>
          <p:cNvSpPr txBox="1">
            <a:spLocks/>
          </p:cNvSpPr>
          <p:nvPr/>
        </p:nvSpPr>
        <p:spPr>
          <a:xfrm>
            <a:off x="9877391" y="12134831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d1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2" name="2.1"/>
          <p:cNvSpPr txBox="1">
            <a:spLocks/>
          </p:cNvSpPr>
          <p:nvPr/>
        </p:nvSpPr>
        <p:spPr>
          <a:xfrm>
            <a:off x="7090866" y="12134831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d0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3" name="2.1"/>
          <p:cNvSpPr txBox="1">
            <a:spLocks/>
          </p:cNvSpPr>
          <p:nvPr/>
        </p:nvSpPr>
        <p:spPr>
          <a:xfrm>
            <a:off x="14017228" y="12134831"/>
            <a:ext cx="1224853" cy="1258327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reflection stA="15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 anchor="ctr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d2048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" name="文字方塊 233"/>
          <p:cNvSpPr txBox="1"/>
          <p:nvPr/>
        </p:nvSpPr>
        <p:spPr>
          <a:xfrm>
            <a:off x="12377831" y="9835845"/>
            <a:ext cx="67942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文字方塊 234"/>
          <p:cNvSpPr txBox="1"/>
          <p:nvPr/>
        </p:nvSpPr>
        <p:spPr>
          <a:xfrm>
            <a:off x="12377831" y="12385828"/>
            <a:ext cx="67942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6" name="直線接點 235"/>
          <p:cNvCxnSpPr>
            <a:stCxn id="229" idx="4"/>
            <a:endCxn id="232" idx="0"/>
          </p:cNvCxnSpPr>
          <p:nvPr/>
        </p:nvCxnSpPr>
        <p:spPr>
          <a:xfrm>
            <a:off x="7703293" y="10795368"/>
            <a:ext cx="0" cy="1339463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7" name="直線接點 236"/>
          <p:cNvCxnSpPr>
            <a:stCxn id="229" idx="4"/>
            <a:endCxn id="231" idx="0"/>
          </p:cNvCxnSpPr>
          <p:nvPr/>
        </p:nvCxnSpPr>
        <p:spPr>
          <a:xfrm>
            <a:off x="7703293" y="10795368"/>
            <a:ext cx="2786525" cy="1339463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8" name="直線接點 237"/>
          <p:cNvCxnSpPr>
            <a:stCxn id="229" idx="4"/>
            <a:endCxn id="233" idx="0"/>
          </p:cNvCxnSpPr>
          <p:nvPr/>
        </p:nvCxnSpPr>
        <p:spPr>
          <a:xfrm>
            <a:off x="7703293" y="10795368"/>
            <a:ext cx="6926362" cy="1339463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9" name="直線接點 238"/>
          <p:cNvCxnSpPr>
            <a:stCxn id="232" idx="0"/>
            <a:endCxn id="228" idx="4"/>
          </p:cNvCxnSpPr>
          <p:nvPr/>
        </p:nvCxnSpPr>
        <p:spPr>
          <a:xfrm flipV="1">
            <a:off x="7703293" y="10795368"/>
            <a:ext cx="2786525" cy="1339463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0" name="直線接點 239"/>
          <p:cNvCxnSpPr>
            <a:stCxn id="232" idx="0"/>
            <a:endCxn id="230" idx="4"/>
          </p:cNvCxnSpPr>
          <p:nvPr/>
        </p:nvCxnSpPr>
        <p:spPr>
          <a:xfrm flipV="1">
            <a:off x="7703293" y="10795368"/>
            <a:ext cx="6926362" cy="1339463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1" name="直線接點 240"/>
          <p:cNvCxnSpPr>
            <a:stCxn id="231" idx="0"/>
            <a:endCxn id="230" idx="4"/>
          </p:cNvCxnSpPr>
          <p:nvPr/>
        </p:nvCxnSpPr>
        <p:spPr>
          <a:xfrm flipV="1">
            <a:off x="10489818" y="10795368"/>
            <a:ext cx="4139837" cy="1339463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2" name="直線接點 241"/>
          <p:cNvCxnSpPr>
            <a:stCxn id="231" idx="0"/>
            <a:endCxn id="228" idx="4"/>
          </p:cNvCxnSpPr>
          <p:nvPr/>
        </p:nvCxnSpPr>
        <p:spPr>
          <a:xfrm flipV="1">
            <a:off x="10489818" y="10795368"/>
            <a:ext cx="0" cy="1339463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3" name="直線接點 242"/>
          <p:cNvCxnSpPr>
            <a:stCxn id="233" idx="0"/>
            <a:endCxn id="230" idx="4"/>
          </p:cNvCxnSpPr>
          <p:nvPr/>
        </p:nvCxnSpPr>
        <p:spPr>
          <a:xfrm flipV="1">
            <a:off x="14629655" y="10795368"/>
            <a:ext cx="0" cy="1339463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4" name="直線接點 243"/>
          <p:cNvCxnSpPr>
            <a:stCxn id="233" idx="0"/>
            <a:endCxn id="228" idx="4"/>
          </p:cNvCxnSpPr>
          <p:nvPr/>
        </p:nvCxnSpPr>
        <p:spPr>
          <a:xfrm flipH="1" flipV="1">
            <a:off x="10489818" y="10795368"/>
            <a:ext cx="4139837" cy="1339463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5" name="直線接點 244"/>
          <p:cNvCxnSpPr>
            <a:stCxn id="232" idx="0"/>
            <a:endCxn id="234" idx="2"/>
          </p:cNvCxnSpPr>
          <p:nvPr/>
        </p:nvCxnSpPr>
        <p:spPr>
          <a:xfrm flipV="1">
            <a:off x="7703293" y="10995777"/>
            <a:ext cx="5014250" cy="1139054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6" name="直線接點 245"/>
          <p:cNvCxnSpPr>
            <a:stCxn id="231" idx="0"/>
            <a:endCxn id="234" idx="2"/>
          </p:cNvCxnSpPr>
          <p:nvPr/>
        </p:nvCxnSpPr>
        <p:spPr>
          <a:xfrm flipV="1">
            <a:off x="10489818" y="10995777"/>
            <a:ext cx="2227725" cy="1139054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7" name="直線接點 246"/>
          <p:cNvCxnSpPr>
            <a:stCxn id="233" idx="0"/>
            <a:endCxn id="234" idx="2"/>
          </p:cNvCxnSpPr>
          <p:nvPr/>
        </p:nvCxnSpPr>
        <p:spPr>
          <a:xfrm flipH="1" flipV="1">
            <a:off x="12717543" y="10995777"/>
            <a:ext cx="1912112" cy="1139054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8" name="直線接點 247"/>
          <p:cNvCxnSpPr>
            <a:stCxn id="229" idx="4"/>
            <a:endCxn id="235" idx="0"/>
          </p:cNvCxnSpPr>
          <p:nvPr/>
        </p:nvCxnSpPr>
        <p:spPr>
          <a:xfrm>
            <a:off x="7703293" y="10795368"/>
            <a:ext cx="5014250" cy="159046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9" name="直線接點 248"/>
          <p:cNvCxnSpPr>
            <a:stCxn id="228" idx="4"/>
            <a:endCxn id="235" idx="0"/>
          </p:cNvCxnSpPr>
          <p:nvPr/>
        </p:nvCxnSpPr>
        <p:spPr>
          <a:xfrm>
            <a:off x="10489818" y="10795368"/>
            <a:ext cx="2227725" cy="159046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0" name="直線接點 249"/>
          <p:cNvCxnSpPr>
            <a:stCxn id="235" idx="0"/>
            <a:endCxn id="230" idx="4"/>
          </p:cNvCxnSpPr>
          <p:nvPr/>
        </p:nvCxnSpPr>
        <p:spPr>
          <a:xfrm flipV="1">
            <a:off x="12717543" y="10795368"/>
            <a:ext cx="1912112" cy="159046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1" name="直線接點 250"/>
          <p:cNvCxnSpPr>
            <a:stCxn id="235" idx="0"/>
            <a:endCxn id="234" idx="2"/>
          </p:cNvCxnSpPr>
          <p:nvPr/>
        </p:nvCxnSpPr>
        <p:spPr>
          <a:xfrm flipV="1">
            <a:off x="12717543" y="10995777"/>
            <a:ext cx="0" cy="1390051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2" name="直線接點 251"/>
          <p:cNvCxnSpPr>
            <a:stCxn id="40" idx="4"/>
            <a:endCxn id="229" idx="0"/>
          </p:cNvCxnSpPr>
          <p:nvPr/>
        </p:nvCxnSpPr>
        <p:spPr>
          <a:xfrm flipH="1">
            <a:off x="7703293" y="7997433"/>
            <a:ext cx="46687" cy="1539608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3" name="直線接點 252"/>
          <p:cNvCxnSpPr>
            <a:stCxn id="40" idx="4"/>
            <a:endCxn id="228" idx="0"/>
          </p:cNvCxnSpPr>
          <p:nvPr/>
        </p:nvCxnSpPr>
        <p:spPr>
          <a:xfrm>
            <a:off x="7749980" y="7997433"/>
            <a:ext cx="2739838" cy="1539608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4" name="直線接點 253"/>
          <p:cNvCxnSpPr>
            <a:stCxn id="40" idx="4"/>
            <a:endCxn id="234" idx="0"/>
          </p:cNvCxnSpPr>
          <p:nvPr/>
        </p:nvCxnSpPr>
        <p:spPr>
          <a:xfrm>
            <a:off x="7749980" y="7997433"/>
            <a:ext cx="4967563" cy="1838412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5" name="直線接點 254"/>
          <p:cNvCxnSpPr>
            <a:stCxn id="229" idx="0"/>
            <a:endCxn id="39" idx="4"/>
          </p:cNvCxnSpPr>
          <p:nvPr/>
        </p:nvCxnSpPr>
        <p:spPr>
          <a:xfrm flipV="1">
            <a:off x="7703293" y="7997433"/>
            <a:ext cx="2833212" cy="1539608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6" name="直線接點 255"/>
          <p:cNvCxnSpPr>
            <a:stCxn id="229" idx="0"/>
            <a:endCxn id="41" idx="4"/>
          </p:cNvCxnSpPr>
          <p:nvPr/>
        </p:nvCxnSpPr>
        <p:spPr>
          <a:xfrm flipV="1">
            <a:off x="7703293" y="7997433"/>
            <a:ext cx="6973049" cy="1539608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7" name="直線接點 256"/>
          <p:cNvCxnSpPr>
            <a:stCxn id="228" idx="0"/>
            <a:endCxn id="41" idx="4"/>
          </p:cNvCxnSpPr>
          <p:nvPr/>
        </p:nvCxnSpPr>
        <p:spPr>
          <a:xfrm flipV="1">
            <a:off x="10489818" y="7997433"/>
            <a:ext cx="4186524" cy="1539608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8" name="直線接點 257"/>
          <p:cNvCxnSpPr>
            <a:endCxn id="39" idx="4"/>
          </p:cNvCxnSpPr>
          <p:nvPr/>
        </p:nvCxnSpPr>
        <p:spPr>
          <a:xfrm flipV="1">
            <a:off x="10536504" y="7997433"/>
            <a:ext cx="1" cy="2051672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9" name="直線接點 258"/>
          <p:cNvCxnSpPr>
            <a:stCxn id="230" idx="0"/>
            <a:endCxn id="41" idx="4"/>
          </p:cNvCxnSpPr>
          <p:nvPr/>
        </p:nvCxnSpPr>
        <p:spPr>
          <a:xfrm flipV="1">
            <a:off x="14629655" y="7997433"/>
            <a:ext cx="46687" cy="1539608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0" name="直線接點 259"/>
          <p:cNvCxnSpPr>
            <a:stCxn id="230" idx="0"/>
            <a:endCxn id="45" idx="2"/>
          </p:cNvCxnSpPr>
          <p:nvPr/>
        </p:nvCxnSpPr>
        <p:spPr>
          <a:xfrm flipH="1" flipV="1">
            <a:off x="12764230" y="8150035"/>
            <a:ext cx="1865425" cy="1387006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1" name="直線接點 260"/>
          <p:cNvCxnSpPr>
            <a:stCxn id="229" idx="0"/>
            <a:endCxn id="45" idx="2"/>
          </p:cNvCxnSpPr>
          <p:nvPr/>
        </p:nvCxnSpPr>
        <p:spPr>
          <a:xfrm flipV="1">
            <a:off x="7703293" y="8150035"/>
            <a:ext cx="5060937" cy="1387006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2" name="直線接點 261"/>
          <p:cNvCxnSpPr>
            <a:stCxn id="228" idx="0"/>
            <a:endCxn id="45" idx="2"/>
          </p:cNvCxnSpPr>
          <p:nvPr/>
        </p:nvCxnSpPr>
        <p:spPr>
          <a:xfrm flipV="1">
            <a:off x="10489818" y="8150035"/>
            <a:ext cx="2274412" cy="1387006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3" name="直線接點 262"/>
          <p:cNvCxnSpPr>
            <a:stCxn id="230" idx="0"/>
            <a:endCxn id="39" idx="4"/>
          </p:cNvCxnSpPr>
          <p:nvPr/>
        </p:nvCxnSpPr>
        <p:spPr>
          <a:xfrm flipH="1" flipV="1">
            <a:off x="10536505" y="7997433"/>
            <a:ext cx="4093150" cy="1539608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4" name="直線接點 263"/>
          <p:cNvCxnSpPr>
            <a:stCxn id="40" idx="4"/>
            <a:endCxn id="230" idx="0"/>
          </p:cNvCxnSpPr>
          <p:nvPr/>
        </p:nvCxnSpPr>
        <p:spPr>
          <a:xfrm>
            <a:off x="7749980" y="7997433"/>
            <a:ext cx="6879675" cy="1539608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5" name="直線接點 264"/>
          <p:cNvCxnSpPr>
            <a:stCxn id="39" idx="4"/>
            <a:endCxn id="234" idx="0"/>
          </p:cNvCxnSpPr>
          <p:nvPr/>
        </p:nvCxnSpPr>
        <p:spPr>
          <a:xfrm>
            <a:off x="10536505" y="7997433"/>
            <a:ext cx="2181038" cy="1838412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6" name="直線接點 265"/>
          <p:cNvCxnSpPr>
            <a:stCxn id="234" idx="0"/>
            <a:endCxn id="41" idx="4"/>
          </p:cNvCxnSpPr>
          <p:nvPr/>
        </p:nvCxnSpPr>
        <p:spPr>
          <a:xfrm flipV="1">
            <a:off x="12717543" y="7997433"/>
            <a:ext cx="1958799" cy="1838412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7" name="直線接點 266"/>
          <p:cNvCxnSpPr>
            <a:stCxn id="234" idx="0"/>
            <a:endCxn id="45" idx="2"/>
          </p:cNvCxnSpPr>
          <p:nvPr/>
        </p:nvCxnSpPr>
        <p:spPr>
          <a:xfrm flipV="1">
            <a:off x="12717543" y="8150035"/>
            <a:ext cx="46687" cy="1685810"/>
          </a:xfrm>
          <a:prstGeom prst="line">
            <a:avLst/>
          </a:prstGeom>
          <a:noFill/>
          <a:ln w="28575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1" name="矩形 310"/>
          <p:cNvSpPr/>
          <p:nvPr/>
        </p:nvSpPr>
        <p:spPr>
          <a:xfrm>
            <a:off x="17725919" y="9836027"/>
            <a:ext cx="6158209" cy="698267"/>
          </a:xfrm>
          <a:prstGeom prst="rect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TW" altLang="en-US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隱藏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層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2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共有</a:t>
            </a:r>
            <a:r>
              <a:rPr lang="en-US" altLang="zh-TW" sz="3600" b="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</a:t>
            </a:r>
            <a:r>
              <a:rPr lang="en-US" altLang="zh-TW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500</a:t>
            </a:r>
            <a:r>
              <a:rPr lang="zh-TW" altLang="en-US" sz="3600" b="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個神經元。</a:t>
            </a:r>
            <a:endParaRPr lang="zh-TW" altLang="en-US" sz="3600" b="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  <p:cxnSp>
        <p:nvCxnSpPr>
          <p:cNvPr id="312" name="直線接點 311"/>
          <p:cNvCxnSpPr>
            <a:stCxn id="230" idx="6"/>
            <a:endCxn id="311" idx="1"/>
          </p:cNvCxnSpPr>
          <p:nvPr/>
        </p:nvCxnSpPr>
        <p:spPr>
          <a:xfrm>
            <a:off x="15242081" y="10166205"/>
            <a:ext cx="2483838" cy="18956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6" name="圓角矩形 30">
            <a:extLst>
              <a:ext uri="{FF2B5EF4-FFF2-40B4-BE49-F238E27FC236}">
                <a16:creationId xmlns:a16="http://schemas.microsoft.com/office/drawing/2014/main" id="{01E6F273-60A4-4967-8D66-D3478A61EC86}"/>
              </a:ext>
            </a:extLst>
          </p:cNvPr>
          <p:cNvSpPr/>
          <p:nvPr/>
        </p:nvSpPr>
        <p:spPr>
          <a:xfrm>
            <a:off x="2395063" y="9392735"/>
            <a:ext cx="3600000" cy="1249277"/>
          </a:xfrm>
          <a:prstGeom prst="round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zh-TW" altLang="en-US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隱藏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層</a:t>
            </a:r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2</a:t>
            </a:r>
          </a:p>
          <a:p>
            <a:r>
              <a:rPr lang="en-US" altLang="zh-TW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1500</a:t>
            </a:r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Medium"/>
              </a:rPr>
              <a:t>神經元</a:t>
            </a:r>
            <a:endParaRPr lang="zh-TW" altLang="en-US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3578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3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0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590867"/>
            <a:ext cx="18469318" cy="3468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製作副本。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左鍵單擊工具列中的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File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選項，並在出現的選單中左鍵單擊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Make a Copy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507899"/>
            <a:ext cx="9912354" cy="65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9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為副本重新命名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左鍵單擊副本名稱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(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圖中紅框處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)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重新命名。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270156"/>
            <a:ext cx="10479282" cy="71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590867"/>
            <a:ext cx="18469318" cy="3468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執行預測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3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在彈出的對話框內的輸入框中輸入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Lesson10.9-10.10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後，左鍵單擊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Rename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按鈕完成重新命名。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270156"/>
            <a:ext cx="16056286" cy="48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8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9952466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更改</a:t>
            </a:r>
            <a:r>
              <a:rPr lang="en-US" altLang="zh-TW" sz="5400" dirty="0" smtClean="0">
                <a:solidFill>
                  <a:schemeClr val="bg1"/>
                </a:solidFill>
              </a:rPr>
              <a:t>Dropout</a:t>
            </a:r>
            <a:r>
              <a:rPr lang="zh-TW" altLang="en-US" sz="5400" dirty="0" smtClean="0">
                <a:solidFill>
                  <a:schemeClr val="bg1"/>
                </a:solidFill>
              </a:rPr>
              <a:t>的值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4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找到卷積層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1</a:t>
            </a:r>
            <a:r>
              <a:rPr lang="zh-TW" altLang="en-US" sz="5400" dirty="0">
                <a:solidFill>
                  <a:schemeClr val="bg1"/>
                </a:solidFill>
              </a:rPr>
              <a:t>和卷積</a:t>
            </a:r>
            <a:r>
              <a:rPr lang="zh-TW" altLang="en-US" sz="5400" dirty="0" smtClean="0">
                <a:solidFill>
                  <a:schemeClr val="bg1"/>
                </a:solidFill>
              </a:rPr>
              <a:t>層</a:t>
            </a:r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  <a:r>
              <a:rPr lang="zh-TW" altLang="en-US" sz="5400" dirty="0" smtClean="0">
                <a:solidFill>
                  <a:schemeClr val="bg1"/>
                </a:solidFill>
              </a:rPr>
              <a:t>的</a:t>
            </a:r>
            <a:r>
              <a:rPr lang="en-US" altLang="zh-TW" sz="5400" dirty="0" smtClean="0">
                <a:solidFill>
                  <a:schemeClr val="bg1"/>
                </a:solidFill>
              </a:rPr>
              <a:t>Dropout</a:t>
            </a:r>
            <a:r>
              <a:rPr lang="zh-TW" altLang="en-US" sz="5400" dirty="0" smtClean="0">
                <a:solidFill>
                  <a:schemeClr val="bg1"/>
                </a:solidFill>
              </a:rPr>
              <a:t>，將原本的</a:t>
            </a:r>
            <a:r>
              <a:rPr lang="en-US" altLang="zh-TW" sz="5400" dirty="0" smtClean="0">
                <a:solidFill>
                  <a:schemeClr val="bg1"/>
                </a:solidFill>
              </a:rPr>
              <a:t>0.25</a:t>
            </a:r>
            <a:r>
              <a:rPr lang="zh-TW" altLang="en-US" sz="5400" dirty="0" smtClean="0">
                <a:solidFill>
                  <a:schemeClr val="bg1"/>
                </a:solidFill>
              </a:rPr>
              <a:t>更改為</a:t>
            </a:r>
            <a:r>
              <a:rPr lang="en-US" altLang="zh-TW" sz="5400" dirty="0" smtClean="0">
                <a:solidFill>
                  <a:schemeClr val="bg1"/>
                </a:solidFill>
              </a:rPr>
              <a:t>0.3</a:t>
            </a:r>
            <a:r>
              <a:rPr lang="zh-TW" altLang="en-US" sz="5400" dirty="0" smtClean="0">
                <a:solidFill>
                  <a:schemeClr val="bg1"/>
                </a:solidFill>
              </a:rPr>
              <a:t>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270156"/>
            <a:ext cx="9306896" cy="68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7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安裝與下載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進行資料預處理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3" name="2.1"/>
          <p:cNvSpPr>
            <a:spLocks noGrp="1"/>
          </p:cNvSpPr>
          <p:nvPr>
            <p:ph type="body" idx="13"/>
          </p:nvPr>
        </p:nvSpPr>
        <p:spPr>
          <a:prstGeom prst="ellipse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70000" lnSpcReduction="20000"/>
          </a:bodyPr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74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590867"/>
            <a:ext cx="21561810" cy="3468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插入</a:t>
            </a:r>
            <a:r>
              <a:rPr lang="en-US" altLang="zh-TW" sz="5400" dirty="0" smtClean="0">
                <a:solidFill>
                  <a:schemeClr val="bg1"/>
                </a:solidFill>
              </a:rPr>
              <a:t>Cell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5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</a:t>
            </a:r>
            <a:r>
              <a:rPr lang="zh-TW" altLang="en-US" sz="5400" dirty="0">
                <a:solidFill>
                  <a:schemeClr val="bg1"/>
                </a:solidFill>
              </a:rPr>
              <a:t>以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左鍵單擊的方式選取卷積層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1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Dropout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Cell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後，左鍵單擊工具列中的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Insert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選項，在出現的</a:t>
            </a:r>
            <a:r>
              <a:rPr lang="zh-TW" altLang="en-US" sz="5400" dirty="0">
                <a:solidFill>
                  <a:schemeClr val="bg1"/>
                </a:solidFill>
              </a:rPr>
              <a:t>選單中左鍵單</a:t>
            </a:r>
            <a:r>
              <a:rPr lang="zh-TW" altLang="en-US" sz="5400" dirty="0" smtClean="0">
                <a:solidFill>
                  <a:schemeClr val="bg1"/>
                </a:solidFill>
              </a:rPr>
              <a:t>擊</a:t>
            </a:r>
            <a:r>
              <a:rPr lang="en-US" altLang="zh-TW" sz="5400" dirty="0" smtClean="0">
                <a:solidFill>
                  <a:schemeClr val="bg1"/>
                </a:solidFill>
              </a:rPr>
              <a:t>Insert Cell Below</a:t>
            </a:r>
            <a:r>
              <a:rPr lang="zh-TW" altLang="en-US" sz="5400" dirty="0" smtClean="0">
                <a:solidFill>
                  <a:schemeClr val="bg1"/>
                </a:solidFill>
              </a:rPr>
              <a:t>選項。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111067"/>
            <a:ext cx="10254017" cy="74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20226786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增加</a:t>
            </a:r>
            <a:r>
              <a:rPr lang="en-US" altLang="zh-TW" sz="5400" dirty="0" smtClean="0">
                <a:solidFill>
                  <a:schemeClr val="bg1"/>
                </a:solidFill>
              </a:rPr>
              <a:t>Conv2D</a:t>
            </a:r>
            <a:r>
              <a:rPr lang="zh-TW" altLang="en-US" sz="5400" dirty="0" smtClean="0">
                <a:solidFill>
                  <a:schemeClr val="bg1"/>
                </a:solidFill>
              </a:rPr>
              <a:t>層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6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lang="zh-TW" altLang="en-US" sz="5400" dirty="0">
                <a:solidFill>
                  <a:schemeClr val="bg1"/>
                </a:solidFill>
              </a:rPr>
              <a:t> </a:t>
            </a:r>
            <a:r>
              <a:rPr lang="zh-TW" altLang="en-US" sz="5400" dirty="0" smtClean="0">
                <a:solidFill>
                  <a:schemeClr val="bg1"/>
                </a:solidFill>
              </a:rPr>
              <a:t>在新增</a:t>
            </a:r>
            <a:r>
              <a:rPr lang="zh-TW" altLang="en-US" sz="5400" dirty="0">
                <a:solidFill>
                  <a:schemeClr val="bg1"/>
                </a:solidFill>
              </a:rPr>
              <a:t>的</a:t>
            </a:r>
            <a:r>
              <a:rPr lang="en-US" altLang="zh-TW" sz="5400" dirty="0">
                <a:solidFill>
                  <a:schemeClr val="bg1"/>
                </a:solidFill>
              </a:rPr>
              <a:t>Cell</a:t>
            </a:r>
            <a:r>
              <a:rPr lang="zh-TW" altLang="en-US" sz="5400" dirty="0">
                <a:solidFill>
                  <a:schemeClr val="bg1"/>
                </a:solidFill>
              </a:rPr>
              <a:t>中輸入</a:t>
            </a:r>
            <a:r>
              <a:rPr lang="zh-TW" altLang="en-US" sz="5400" dirty="0" smtClean="0">
                <a:solidFill>
                  <a:schemeClr val="bg1"/>
                </a:solidFill>
              </a:rPr>
              <a:t>下列程式碼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88" y="7549815"/>
            <a:ext cx="13143125" cy="32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590866"/>
            <a:ext cx="21506946" cy="3468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插入</a:t>
            </a:r>
            <a:r>
              <a:rPr lang="en-US" altLang="zh-TW" sz="5400" dirty="0">
                <a:solidFill>
                  <a:schemeClr val="bg1"/>
                </a:solidFill>
              </a:rPr>
              <a:t>Cell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7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lang="zh-TW" altLang="en-US" sz="5400" dirty="0">
                <a:solidFill>
                  <a:schemeClr val="bg1"/>
                </a:solidFill>
              </a:rPr>
              <a:t>以左鍵單擊的方式選取卷積</a:t>
            </a:r>
            <a:r>
              <a:rPr lang="zh-TW" altLang="en-US" sz="5400" dirty="0" smtClean="0">
                <a:solidFill>
                  <a:schemeClr val="bg1"/>
                </a:solidFill>
              </a:rPr>
              <a:t>層</a:t>
            </a:r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  <a:r>
              <a:rPr lang="zh-TW" altLang="en-US" sz="5400" dirty="0" smtClean="0">
                <a:solidFill>
                  <a:schemeClr val="bg1"/>
                </a:solidFill>
              </a:rPr>
              <a:t>的</a:t>
            </a:r>
            <a:r>
              <a:rPr lang="en-US" altLang="zh-TW" sz="5400" dirty="0">
                <a:solidFill>
                  <a:schemeClr val="bg1"/>
                </a:solidFill>
              </a:rPr>
              <a:t>Dropout</a:t>
            </a:r>
            <a:r>
              <a:rPr lang="zh-TW" altLang="en-US" sz="5400" dirty="0">
                <a:solidFill>
                  <a:schemeClr val="bg1"/>
                </a:solidFill>
              </a:rPr>
              <a:t>的</a:t>
            </a:r>
            <a:r>
              <a:rPr lang="en-US" altLang="zh-TW" sz="5400" dirty="0">
                <a:solidFill>
                  <a:schemeClr val="bg1"/>
                </a:solidFill>
              </a:rPr>
              <a:t>Cell</a:t>
            </a:r>
            <a:r>
              <a:rPr lang="zh-TW" altLang="en-US" sz="5400" dirty="0">
                <a:solidFill>
                  <a:schemeClr val="bg1"/>
                </a:solidFill>
              </a:rPr>
              <a:t>後，左鍵單擊工具列中的</a:t>
            </a:r>
            <a:r>
              <a:rPr lang="en-US" altLang="zh-TW" sz="5400" dirty="0">
                <a:solidFill>
                  <a:schemeClr val="bg1"/>
                </a:solidFill>
              </a:rPr>
              <a:t>Insert</a:t>
            </a:r>
            <a:r>
              <a:rPr lang="zh-TW" altLang="en-US" sz="5400" dirty="0">
                <a:solidFill>
                  <a:schemeClr val="bg1"/>
                </a:solidFill>
              </a:rPr>
              <a:t>選項，在出現的選單中左鍵單擊</a:t>
            </a:r>
            <a:r>
              <a:rPr lang="en-US" altLang="zh-TW" sz="5400" dirty="0">
                <a:solidFill>
                  <a:schemeClr val="bg1"/>
                </a:solidFill>
              </a:rPr>
              <a:t>Insert Cell Below</a:t>
            </a:r>
            <a:r>
              <a:rPr lang="zh-TW" altLang="en-US" sz="5400" dirty="0">
                <a:solidFill>
                  <a:schemeClr val="bg1"/>
                </a:solidFill>
              </a:rPr>
              <a:t>選項。</a:t>
            </a:r>
            <a:endParaRPr lang="en-US" altLang="zh-TW" sz="5400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270156"/>
            <a:ext cx="9144258" cy="716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21634962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增加</a:t>
            </a:r>
            <a:r>
              <a:rPr lang="en-US" altLang="zh-TW" sz="5400" dirty="0">
                <a:solidFill>
                  <a:schemeClr val="bg1"/>
                </a:solidFill>
              </a:rPr>
              <a:t>Conv2D</a:t>
            </a:r>
            <a:r>
              <a:rPr lang="zh-TW" altLang="en-US" sz="5400" dirty="0">
                <a:solidFill>
                  <a:schemeClr val="bg1"/>
                </a:solidFill>
              </a:rPr>
              <a:t>層</a:t>
            </a:r>
            <a:endParaRPr lang="en-US" altLang="zh-TW" sz="5400" dirty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TW" sz="5400" dirty="0">
              <a:solidFill>
                <a:schemeClr val="bg1"/>
              </a:solidFill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8.</a:t>
            </a:r>
            <a:r>
              <a:rPr lang="zh-TW" altLang="en-US" sz="5400" dirty="0" smtClean="0">
                <a:solidFill>
                  <a:schemeClr val="bg1"/>
                </a:solidFill>
              </a:rPr>
              <a:t> </a:t>
            </a:r>
            <a:r>
              <a:rPr lang="zh-TW" altLang="en-US" sz="5400" dirty="0">
                <a:solidFill>
                  <a:schemeClr val="bg1"/>
                </a:solidFill>
              </a:rPr>
              <a:t>在新增的</a:t>
            </a:r>
            <a:r>
              <a:rPr lang="en-US" altLang="zh-TW" sz="5400" dirty="0">
                <a:solidFill>
                  <a:schemeClr val="bg1"/>
                </a:solidFill>
              </a:rPr>
              <a:t>Cell</a:t>
            </a:r>
            <a:r>
              <a:rPr lang="zh-TW" altLang="en-US" sz="5400" dirty="0">
                <a:solidFill>
                  <a:schemeClr val="bg1"/>
                </a:solidFill>
              </a:rPr>
              <a:t>中輸入下列</a:t>
            </a:r>
            <a:r>
              <a:rPr lang="zh-TW" altLang="en-US" sz="5400" dirty="0" smtClean="0">
                <a:solidFill>
                  <a:schemeClr val="bg1"/>
                </a:solidFill>
              </a:rPr>
              <a:t>程式碼。</a:t>
            </a:r>
            <a:endParaRPr lang="en-US" altLang="zh-TW" sz="54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574621"/>
            <a:ext cx="17673816" cy="38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590866"/>
            <a:ext cx="21689826" cy="3468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插入</a:t>
            </a:r>
            <a:r>
              <a:rPr lang="en-US" altLang="zh-TW" sz="5400" dirty="0">
                <a:solidFill>
                  <a:schemeClr val="bg1"/>
                </a:solidFill>
              </a:rPr>
              <a:t>Cell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TW" sz="5400" dirty="0">
              <a:solidFill>
                <a:schemeClr val="bg1"/>
              </a:solidFill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9.</a:t>
            </a:r>
            <a:r>
              <a:rPr lang="zh-TW" altLang="en-US" sz="5400" dirty="0" smtClean="0">
                <a:solidFill>
                  <a:schemeClr val="bg1"/>
                </a:solidFill>
              </a:rPr>
              <a:t> 以</a:t>
            </a:r>
            <a:r>
              <a:rPr lang="zh-TW" altLang="en-US" sz="5400" dirty="0">
                <a:solidFill>
                  <a:schemeClr val="bg1"/>
                </a:solidFill>
              </a:rPr>
              <a:t>左鍵單擊的方式</a:t>
            </a:r>
            <a:r>
              <a:rPr lang="zh-TW" altLang="en-US" sz="5400" dirty="0" smtClean="0">
                <a:solidFill>
                  <a:schemeClr val="bg1"/>
                </a:solidFill>
              </a:rPr>
              <a:t>選取池化層</a:t>
            </a:r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  <a:r>
              <a:rPr lang="zh-TW" altLang="en-US" sz="5400" dirty="0" smtClean="0">
                <a:solidFill>
                  <a:schemeClr val="bg1"/>
                </a:solidFill>
              </a:rPr>
              <a:t>的</a:t>
            </a:r>
            <a:r>
              <a:rPr lang="en-US" altLang="zh-TW" sz="5400" dirty="0" smtClean="0">
                <a:solidFill>
                  <a:schemeClr val="bg1"/>
                </a:solidFill>
              </a:rPr>
              <a:t>Cell</a:t>
            </a:r>
            <a:r>
              <a:rPr lang="zh-TW" altLang="en-US" sz="5400" dirty="0">
                <a:solidFill>
                  <a:schemeClr val="bg1"/>
                </a:solidFill>
              </a:rPr>
              <a:t>後，左鍵單擊工具列中的</a:t>
            </a:r>
            <a:r>
              <a:rPr lang="en-US" altLang="zh-TW" sz="5400" dirty="0">
                <a:solidFill>
                  <a:schemeClr val="bg1"/>
                </a:solidFill>
              </a:rPr>
              <a:t>Insert</a:t>
            </a:r>
            <a:r>
              <a:rPr lang="zh-TW" altLang="en-US" sz="5400" dirty="0">
                <a:solidFill>
                  <a:schemeClr val="bg1"/>
                </a:solidFill>
              </a:rPr>
              <a:t>選項，在出現的選單中左鍵單擊</a:t>
            </a:r>
            <a:r>
              <a:rPr lang="en-US" altLang="zh-TW" sz="5400" dirty="0">
                <a:solidFill>
                  <a:schemeClr val="bg1"/>
                </a:solidFill>
              </a:rPr>
              <a:t>Insert Cell Below</a:t>
            </a:r>
            <a:r>
              <a:rPr lang="zh-TW" altLang="en-US" sz="5400" dirty="0">
                <a:solidFill>
                  <a:schemeClr val="bg1"/>
                </a:solidFill>
              </a:rPr>
              <a:t>選項。</a:t>
            </a:r>
            <a:endParaRPr lang="en-US" altLang="zh-TW" sz="54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423265"/>
            <a:ext cx="9667337" cy="69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新增卷積層</a:t>
            </a:r>
            <a:r>
              <a:rPr lang="en-US" altLang="zh-TW" sz="5400" dirty="0" smtClean="0">
                <a:solidFill>
                  <a:schemeClr val="bg1"/>
                </a:solidFill>
              </a:rPr>
              <a:t>3</a:t>
            </a:r>
            <a:r>
              <a:rPr lang="zh-TW" altLang="en-US" sz="5400" dirty="0" smtClean="0">
                <a:solidFill>
                  <a:schemeClr val="bg1"/>
                </a:solidFill>
              </a:rPr>
              <a:t>與池化層</a:t>
            </a:r>
            <a:r>
              <a:rPr lang="en-US" altLang="zh-TW" sz="5400" dirty="0" smtClean="0">
                <a:solidFill>
                  <a:schemeClr val="bg1"/>
                </a:solidFill>
              </a:rPr>
              <a:t>3</a:t>
            </a:r>
            <a:endParaRPr lang="en-US" altLang="zh-TW" sz="5400" dirty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TW" sz="5400" dirty="0">
              <a:solidFill>
                <a:schemeClr val="bg1"/>
              </a:solidFill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10.</a:t>
            </a:r>
            <a:r>
              <a:rPr lang="zh-TW" altLang="en-US" sz="5400" dirty="0" smtClean="0">
                <a:solidFill>
                  <a:schemeClr val="bg1"/>
                </a:solidFill>
              </a:rPr>
              <a:t> </a:t>
            </a:r>
            <a:r>
              <a:rPr lang="zh-TW" altLang="en-US" sz="5400" dirty="0">
                <a:solidFill>
                  <a:schemeClr val="bg1"/>
                </a:solidFill>
              </a:rPr>
              <a:t>在新增的</a:t>
            </a:r>
            <a:r>
              <a:rPr lang="en-US" altLang="zh-TW" sz="5400" dirty="0">
                <a:solidFill>
                  <a:schemeClr val="bg1"/>
                </a:solidFill>
              </a:rPr>
              <a:t>Cell</a:t>
            </a:r>
            <a:r>
              <a:rPr lang="zh-TW" altLang="en-US" sz="5400" dirty="0">
                <a:solidFill>
                  <a:schemeClr val="bg1"/>
                </a:solidFill>
              </a:rPr>
              <a:t>中輸入下列程式碼。</a:t>
            </a:r>
            <a:endParaRPr lang="en-US" altLang="zh-TW" sz="5400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89" y="6991030"/>
            <a:ext cx="14525889" cy="429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367830"/>
            <a:ext cx="18469318" cy="5130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變更平坦層、隱藏層</a:t>
            </a:r>
            <a:r>
              <a:rPr lang="en-US" altLang="zh-TW" sz="5400" dirty="0" smtClean="0">
                <a:solidFill>
                  <a:schemeClr val="bg1"/>
                </a:solidFill>
              </a:rPr>
              <a:t>1</a:t>
            </a:r>
            <a:r>
              <a:rPr lang="zh-TW" altLang="en-US" sz="5400" dirty="0">
                <a:solidFill>
                  <a:schemeClr val="bg1"/>
                </a:solidFill>
              </a:rPr>
              <a:t>的參數，並且</a:t>
            </a:r>
            <a:r>
              <a:rPr lang="zh-TW" altLang="en-US" sz="5400" dirty="0" smtClean="0">
                <a:solidFill>
                  <a:schemeClr val="bg1"/>
                </a:solidFill>
              </a:rPr>
              <a:t>新增隱藏</a:t>
            </a:r>
            <a:r>
              <a:rPr lang="zh-TW" altLang="en-US" sz="5400" dirty="0">
                <a:solidFill>
                  <a:schemeClr val="bg1"/>
                </a:solidFill>
              </a:rPr>
              <a:t>層</a:t>
            </a:r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11.</a:t>
            </a: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marL="914400" lvl="6" indent="-914400" algn="l">
              <a:buFont typeface="+mj-lt"/>
              <a:buAutoNum type="alphaLcParenR"/>
            </a:pP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將原本的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Dropout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的值從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0.25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變更為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0.3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。</a:t>
            </a: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marL="914400" lvl="6" indent="-914400" algn="l">
              <a:buFont typeface="+mj-lt"/>
              <a:buAutoNum type="alphaLcParenR"/>
            </a:pPr>
            <a:r>
              <a:rPr lang="zh-TW" altLang="en-US" sz="5400" dirty="0" smtClean="0">
                <a:solidFill>
                  <a:schemeClr val="bg1"/>
                </a:solidFill>
              </a:rPr>
              <a:t>將</a:t>
            </a:r>
            <a:r>
              <a:rPr lang="zh-TW" altLang="en-US" sz="5400" dirty="0">
                <a:solidFill>
                  <a:schemeClr val="bg1"/>
                </a:solidFill>
              </a:rPr>
              <a:t>隱藏層</a:t>
            </a:r>
            <a:r>
              <a:rPr lang="en-US" altLang="zh-TW" sz="5400" dirty="0">
                <a:solidFill>
                  <a:schemeClr val="bg1"/>
                </a:solidFill>
              </a:rPr>
              <a:t>1</a:t>
            </a:r>
            <a:r>
              <a:rPr lang="zh-TW" altLang="en-US" sz="5400" dirty="0">
                <a:solidFill>
                  <a:schemeClr val="bg1"/>
                </a:solidFill>
              </a:rPr>
              <a:t>的神經元個數</a:t>
            </a:r>
            <a:r>
              <a:rPr lang="zh-TW" altLang="en-US" sz="5400" dirty="0" smtClean="0">
                <a:solidFill>
                  <a:schemeClr val="bg1"/>
                </a:solidFill>
              </a:rPr>
              <a:t>從</a:t>
            </a:r>
            <a:r>
              <a:rPr lang="en-US" altLang="zh-TW" sz="5400" dirty="0" smtClean="0">
                <a:solidFill>
                  <a:schemeClr val="bg1"/>
                </a:solidFill>
              </a:rPr>
              <a:t>1024</a:t>
            </a:r>
            <a:r>
              <a:rPr lang="zh-TW" altLang="en-US" sz="5400" dirty="0" smtClean="0">
                <a:solidFill>
                  <a:schemeClr val="bg1"/>
                </a:solidFill>
              </a:rPr>
              <a:t>變更為</a:t>
            </a:r>
            <a:r>
              <a:rPr lang="en-US" altLang="zh-TW" sz="5400" dirty="0" smtClean="0">
                <a:solidFill>
                  <a:schemeClr val="bg1"/>
                </a:solidFill>
              </a:rPr>
              <a:t>2500</a:t>
            </a:r>
            <a:r>
              <a:rPr lang="zh-TW" altLang="en-US" sz="5400" dirty="0" smtClean="0">
                <a:solidFill>
                  <a:schemeClr val="bg1"/>
                </a:solidFill>
              </a:rPr>
              <a:t>。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914400" lvl="6" indent="-914400" algn="l">
              <a:buFont typeface="+mj-lt"/>
              <a:buAutoNum type="alphaLcParenR"/>
            </a:pP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新增隱藏層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2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以及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Dropout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，神經元個數為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1500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。</a:t>
            </a: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4560"/>
          <a:stretch/>
        </p:blipFill>
        <p:spPr>
          <a:xfrm>
            <a:off x="12721836" y="7498080"/>
            <a:ext cx="10668516" cy="451334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50" y="7931440"/>
            <a:ext cx="10403477" cy="395372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93587" y="11885160"/>
            <a:ext cx="266579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Before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766388" y="12011420"/>
            <a:ext cx="206787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After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7896" y="8666922"/>
            <a:ext cx="3609514" cy="437321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551965" y="8150087"/>
            <a:ext cx="2282296" cy="516835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551965" y="9521687"/>
            <a:ext cx="3124104" cy="4572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77895" y="10050397"/>
            <a:ext cx="3609513" cy="50496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676219" y="9978887"/>
            <a:ext cx="7806093" cy="720568"/>
          </a:xfrm>
          <a:prstGeom prst="rect">
            <a:avLst/>
          </a:prstGeom>
          <a:solidFill>
            <a:schemeClr val="accent3">
              <a:alpha val="3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818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473804"/>
            <a:ext cx="18469318" cy="76232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變更</a:t>
            </a:r>
            <a:r>
              <a:rPr lang="en-US" altLang="zh-TW" sz="5400" dirty="0" smtClean="0">
                <a:solidFill>
                  <a:schemeClr val="bg1"/>
                </a:solidFill>
              </a:rPr>
              <a:t>epoch(</a:t>
            </a:r>
            <a:r>
              <a:rPr lang="zh-TW" altLang="en-US" sz="5400" dirty="0" smtClean="0">
                <a:solidFill>
                  <a:schemeClr val="bg1"/>
                </a:solidFill>
              </a:rPr>
              <a:t>訓練週期</a:t>
            </a:r>
            <a:r>
              <a:rPr lang="en-US" altLang="zh-TW" sz="5400" dirty="0" smtClean="0">
                <a:solidFill>
                  <a:schemeClr val="bg1"/>
                </a:solidFill>
              </a:rPr>
              <a:t>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12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將原本</a:t>
            </a:r>
            <a:r>
              <a:rPr lang="en-US" altLang="zh-TW" sz="5400" dirty="0" smtClean="0">
                <a:solidFill>
                  <a:schemeClr val="bg1"/>
                </a:solidFill>
              </a:rPr>
              <a:t>epoch</a:t>
            </a:r>
            <a:r>
              <a:rPr lang="zh-TW" altLang="en-US" sz="5400" dirty="0" smtClean="0">
                <a:solidFill>
                  <a:schemeClr val="bg1"/>
                </a:solidFill>
              </a:rPr>
              <a:t>值變更</a:t>
            </a:r>
            <a:r>
              <a:rPr lang="zh-TW" altLang="en-US" sz="5400" dirty="0">
                <a:solidFill>
                  <a:schemeClr val="bg1"/>
                </a:solidFill>
              </a:rPr>
              <a:t>為</a:t>
            </a:r>
            <a:r>
              <a:rPr lang="en-US" altLang="zh-TW" sz="5400" dirty="0" smtClean="0">
                <a:solidFill>
                  <a:schemeClr val="bg1"/>
                </a:solidFill>
              </a:rPr>
              <a:t>50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，但由於本次執行會花上不少時間，所以在此</a:t>
            </a:r>
            <a:r>
              <a:rPr kumimoji="0" lang="zh-TW" altLang="en-US" sz="5400" b="1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sym typeface="Helvetica Neue"/>
              </a:rPr>
              <a:t>先不要執行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。</a:t>
            </a: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我們將介紹模型的儲存與載入來</a:t>
            </a:r>
            <a:r>
              <a:rPr lang="zh-TW" altLang="en-US" sz="5400" dirty="0">
                <a:solidFill>
                  <a:schemeClr val="bg1"/>
                </a:solidFill>
              </a:rPr>
              <a:t>切割工作量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，</a:t>
            </a:r>
            <a:r>
              <a:rPr lang="zh-TW" altLang="en-US" sz="5400" dirty="0">
                <a:solidFill>
                  <a:schemeClr val="bg1"/>
                </a:solidFill>
              </a:rPr>
              <a:t>使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每次程式執行完一批訓練後，可以將模型權重儲存</a:t>
            </a:r>
            <a:r>
              <a:rPr lang="zh-TW" altLang="en-US" sz="5400" dirty="0" smtClean="0">
                <a:solidFill>
                  <a:schemeClr val="bg1"/>
                </a:solidFill>
              </a:rPr>
              <a:t>，以便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下次程式執行訓練前，先載入模型權重再繼續訓練。避免突發狀況導致之前的訓練前功盡棄。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10729667"/>
            <a:ext cx="13621299" cy="18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10.9</a:t>
            </a:r>
            <a:r>
              <a:rPr lang="zh-TW" altLang="en-US" sz="1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次的卷積運算神經網路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778220"/>
            <a:ext cx="21287490" cy="10116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變更</a:t>
            </a:r>
            <a:r>
              <a:rPr lang="en-US" altLang="zh-TW" sz="5400" dirty="0" smtClean="0">
                <a:solidFill>
                  <a:schemeClr val="bg1"/>
                </a:solidFill>
              </a:rPr>
              <a:t>epoch(</a:t>
            </a:r>
            <a:r>
              <a:rPr lang="zh-TW" altLang="en-US" sz="5400" dirty="0" smtClean="0">
                <a:solidFill>
                  <a:schemeClr val="bg1"/>
                </a:solidFill>
              </a:rPr>
              <a:t>訓練週期</a:t>
            </a:r>
            <a:r>
              <a:rPr lang="en-US" altLang="zh-TW" sz="5400" dirty="0" smtClean="0">
                <a:solidFill>
                  <a:schemeClr val="bg1"/>
                </a:solidFill>
              </a:rPr>
              <a:t>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12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將原本</a:t>
            </a:r>
            <a:r>
              <a:rPr lang="en-US" altLang="zh-TW" sz="5400" dirty="0" smtClean="0">
                <a:solidFill>
                  <a:schemeClr val="bg1"/>
                </a:solidFill>
              </a:rPr>
              <a:t>epoch</a:t>
            </a:r>
            <a:r>
              <a:rPr lang="zh-TW" altLang="en-US" sz="5400" dirty="0" smtClean="0">
                <a:solidFill>
                  <a:schemeClr val="bg1"/>
                </a:solidFill>
              </a:rPr>
              <a:t>值變更</a:t>
            </a:r>
            <a:r>
              <a:rPr lang="zh-TW" altLang="en-US" sz="5400" dirty="0">
                <a:solidFill>
                  <a:schemeClr val="bg1"/>
                </a:solidFill>
              </a:rPr>
              <a:t>為</a:t>
            </a:r>
            <a:r>
              <a:rPr lang="en-US" altLang="zh-TW" sz="5400" dirty="0" smtClean="0">
                <a:solidFill>
                  <a:schemeClr val="bg1"/>
                </a:solidFill>
              </a:rPr>
              <a:t>50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，但由於本次執行會花上不少時間，所以在此</a:t>
            </a:r>
            <a:r>
              <a:rPr kumimoji="0" lang="zh-TW" altLang="en-US" sz="5400" b="1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sym typeface="Helvetica Neue"/>
              </a:rPr>
              <a:t>先不要執行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。</a:t>
            </a: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endParaRPr lang="en-US" altLang="zh-TW" sz="5400" dirty="0">
              <a:solidFill>
                <a:schemeClr val="bg1"/>
              </a:solidFill>
            </a:endParaRPr>
          </a:p>
          <a:p>
            <a:pPr algn="l"/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我們將介紹模型的儲存與載入來</a:t>
            </a:r>
            <a:r>
              <a:rPr lang="zh-TW" altLang="en-US" sz="5400" dirty="0">
                <a:solidFill>
                  <a:schemeClr val="bg1"/>
                </a:solidFill>
              </a:rPr>
              <a:t>切割工作量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，</a:t>
            </a:r>
            <a:r>
              <a:rPr lang="zh-TW" altLang="en-US" sz="5400" dirty="0">
                <a:solidFill>
                  <a:schemeClr val="bg1"/>
                </a:solidFill>
              </a:rPr>
              <a:t>使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每次程式執行完一批訓練後，可以將模型權重儲存</a:t>
            </a:r>
            <a:r>
              <a:rPr lang="zh-TW" altLang="en-US" sz="5400" dirty="0" smtClean="0">
                <a:solidFill>
                  <a:schemeClr val="bg1"/>
                </a:solidFill>
              </a:rPr>
              <a:t>。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下次程式執行訓練前，可以載入先前模型權重繼續訓練。</a:t>
            </a: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避免突發狀況導致之前的訓練前功盡棄。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661928"/>
            <a:ext cx="13621299" cy="18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安裝與下載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9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模型的儲存與載入</a:t>
            </a:r>
            <a:endParaRPr lang="zh-TW" altLang="en-US" sz="9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3" name="2.1"/>
          <p:cNvSpPr>
            <a:spLocks noGrp="1"/>
          </p:cNvSpPr>
          <p:nvPr>
            <p:ph type="body" idx="13"/>
          </p:nvPr>
        </p:nvSpPr>
        <p:spPr>
          <a:prstGeom prst="ellipse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</a:t>
            </a:r>
            <a:r>
              <a:rPr lang="zh-TW" altLang="en-US" sz="1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  <a:r>
              <a:rPr lang="en-US" altLang="zh-TW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b="11352"/>
          <a:stretch/>
        </p:blipFill>
        <p:spPr>
          <a:xfrm>
            <a:off x="1206750" y="7284548"/>
            <a:ext cx="11523833" cy="102006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開啟命令提示</a:t>
            </a:r>
            <a:r>
              <a:rPr lang="zh-TW" altLang="en-US" sz="5400" dirty="0" smtClean="0">
                <a:solidFill>
                  <a:schemeClr val="bg1"/>
                </a:solidFill>
              </a:rPr>
              <a:t>字元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1.</a:t>
            </a:r>
            <a:r>
              <a:rPr lang="zh-TW" altLang="en-US" sz="5400" dirty="0" smtClean="0">
                <a:solidFill>
                  <a:schemeClr val="bg1"/>
                </a:solidFill>
              </a:rPr>
              <a:t>  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左鍵單擊電腦工具列的搜尋欄位，並在當中輸入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cmd</a:t>
            </a:r>
            <a:r>
              <a:rPr lang="zh-TW" altLang="en-US" sz="5400" dirty="0" smtClean="0">
                <a:solidFill>
                  <a:schemeClr val="bg1"/>
                </a:solidFill>
              </a:rPr>
              <a:t>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50" y="10241708"/>
            <a:ext cx="11523833" cy="1167749"/>
          </a:xfrm>
          <a:prstGeom prst="rect">
            <a:avLst/>
          </a:prstGeom>
        </p:spPr>
      </p:pic>
      <p:sp>
        <p:nvSpPr>
          <p:cNvPr id="15" name="向下箭號 14"/>
          <p:cNvSpPr/>
          <p:nvPr/>
        </p:nvSpPr>
        <p:spPr>
          <a:xfrm>
            <a:off x="6138242" y="8099337"/>
            <a:ext cx="1458686" cy="2759411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138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變更</a:t>
            </a:r>
            <a:r>
              <a:rPr lang="en-US" altLang="zh-TW" sz="5400" dirty="0">
                <a:solidFill>
                  <a:schemeClr val="bg1"/>
                </a:solidFill>
              </a:rPr>
              <a:t>epoch(</a:t>
            </a:r>
            <a:r>
              <a:rPr lang="zh-TW" altLang="en-US" sz="5400" dirty="0">
                <a:solidFill>
                  <a:schemeClr val="bg1"/>
                </a:solidFill>
              </a:rPr>
              <a:t>訓練週期</a:t>
            </a:r>
            <a:r>
              <a:rPr lang="en-US" altLang="zh-TW" sz="5400" dirty="0">
                <a:solidFill>
                  <a:schemeClr val="bg1"/>
                </a:solidFill>
              </a:rPr>
              <a:t>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TW" sz="5400" dirty="0">
              <a:solidFill>
                <a:schemeClr val="bg1"/>
              </a:solidFill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1.</a:t>
            </a:r>
            <a:r>
              <a:rPr lang="zh-TW" altLang="en-US" sz="5400" dirty="0" smtClean="0">
                <a:solidFill>
                  <a:schemeClr val="bg1"/>
                </a:solidFill>
              </a:rPr>
              <a:t> </a:t>
            </a:r>
            <a:r>
              <a:rPr lang="zh-TW" altLang="en-US" sz="5400" dirty="0">
                <a:solidFill>
                  <a:schemeClr val="bg1"/>
                </a:solidFill>
              </a:rPr>
              <a:t>將原本</a:t>
            </a:r>
            <a:r>
              <a:rPr lang="en-US" altLang="zh-TW" sz="5400" dirty="0">
                <a:solidFill>
                  <a:schemeClr val="bg1"/>
                </a:solidFill>
              </a:rPr>
              <a:t>epoch</a:t>
            </a:r>
            <a:r>
              <a:rPr lang="zh-TW" altLang="en-US" sz="5400" dirty="0" smtClean="0">
                <a:solidFill>
                  <a:schemeClr val="bg1"/>
                </a:solidFill>
              </a:rPr>
              <a:t>值設定程較小的值，在此我們設定為</a:t>
            </a:r>
            <a:r>
              <a:rPr lang="en-US" altLang="zh-TW" sz="5400" dirty="0" smtClean="0">
                <a:solidFill>
                  <a:schemeClr val="bg1"/>
                </a:solidFill>
              </a:rPr>
              <a:t>1</a:t>
            </a:r>
            <a:r>
              <a:rPr lang="zh-TW" altLang="en-US" sz="5400" dirty="0" smtClean="0">
                <a:solidFill>
                  <a:schemeClr val="bg1"/>
                </a:solidFill>
              </a:rPr>
              <a:t>。</a:t>
            </a:r>
            <a:endParaRPr lang="en-US" altLang="zh-TW" sz="54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965302"/>
            <a:ext cx="20971670" cy="261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590867"/>
            <a:ext cx="22275042" cy="3468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新增</a:t>
            </a:r>
            <a:r>
              <a:rPr lang="en-US" altLang="zh-TW" sz="5400" dirty="0" smtClean="0">
                <a:solidFill>
                  <a:schemeClr val="bg1"/>
                </a:solidFill>
              </a:rPr>
              <a:t>Cell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以左鍵單擊的方式選取原有的</a:t>
            </a:r>
            <a:r>
              <a:rPr kumimoji="0" lang="en-US" altLang="zh-TW" sz="54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model.compil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Cell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，接著左鍵單擊工具列中的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Insert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選項，並在出現的選單中左鍵單擊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Insert Cell Above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059123"/>
            <a:ext cx="10427522" cy="73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使用</a:t>
            </a:r>
            <a:r>
              <a:rPr lang="en-US" altLang="zh-TW" sz="5400" dirty="0" err="1">
                <a:solidFill>
                  <a:schemeClr val="bg1"/>
                </a:solidFill>
              </a:rPr>
              <a:t>model.load_weights</a:t>
            </a:r>
            <a:r>
              <a:rPr lang="zh-TW" altLang="en-US" sz="5400" dirty="0">
                <a:solidFill>
                  <a:schemeClr val="bg1"/>
                </a:solidFill>
              </a:rPr>
              <a:t>載入模型權</a:t>
            </a:r>
            <a:r>
              <a:rPr lang="zh-TW" altLang="en-US" sz="5400" dirty="0" smtClean="0">
                <a:solidFill>
                  <a:schemeClr val="bg1"/>
                </a:solidFill>
              </a:rPr>
              <a:t>重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3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 </a:t>
            </a:r>
            <a:r>
              <a:rPr lang="zh-TW" altLang="en-US" sz="5400" dirty="0" smtClean="0">
                <a:solidFill>
                  <a:schemeClr val="bg1"/>
                </a:solidFill>
              </a:rPr>
              <a:t>在</a:t>
            </a:r>
            <a:r>
              <a:rPr lang="zh-TW" altLang="en-US" sz="5400" dirty="0">
                <a:solidFill>
                  <a:schemeClr val="bg1"/>
                </a:solidFill>
              </a:rPr>
              <a:t>新增的</a:t>
            </a:r>
            <a:r>
              <a:rPr lang="en-US" altLang="zh-TW" sz="5400" dirty="0">
                <a:solidFill>
                  <a:schemeClr val="bg1"/>
                </a:solidFill>
              </a:rPr>
              <a:t>Cell</a:t>
            </a:r>
            <a:r>
              <a:rPr lang="zh-TW" altLang="en-US" sz="5400" dirty="0">
                <a:solidFill>
                  <a:schemeClr val="bg1"/>
                </a:solidFill>
              </a:rPr>
              <a:t>中輸入下列程式碼。</a:t>
            </a:r>
            <a:endParaRPr lang="en-US" altLang="zh-TW" sz="54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28" y="7706811"/>
            <a:ext cx="11121069" cy="359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使用</a:t>
            </a:r>
            <a:r>
              <a:rPr lang="en-US" altLang="zh-TW" sz="5400" dirty="0" err="1" smtClean="0">
                <a:solidFill>
                  <a:schemeClr val="bg1"/>
                </a:solidFill>
              </a:rPr>
              <a:t>model.save_weights</a:t>
            </a:r>
            <a:r>
              <a:rPr lang="zh-TW" altLang="en-US" sz="5400" dirty="0">
                <a:solidFill>
                  <a:schemeClr val="bg1"/>
                </a:solidFill>
              </a:rPr>
              <a:t>載入模型</a:t>
            </a:r>
            <a:r>
              <a:rPr lang="zh-TW" altLang="en-US" sz="5400" dirty="0" smtClean="0">
                <a:solidFill>
                  <a:schemeClr val="bg1"/>
                </a:solidFill>
              </a:rPr>
              <a:t>權重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4.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在本檔案中的</a:t>
            </a:r>
            <a:r>
              <a:rPr lang="zh-TW" altLang="en-US" sz="5400" dirty="0" smtClean="0">
                <a:solidFill>
                  <a:schemeClr val="bg1"/>
                </a:solidFill>
              </a:rPr>
              <a:t>最後一個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命令列輸入下列程式碼。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31946"/>
          <a:stretch/>
        </p:blipFill>
        <p:spPr>
          <a:xfrm>
            <a:off x="1206750" y="6705472"/>
            <a:ext cx="17097846" cy="24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22823682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執行程式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5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左鍵單擊工具列中的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Cell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選項，並在出現的選單中左鍵單擊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Run All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選項。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441810"/>
            <a:ext cx="9948930" cy="64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590867"/>
            <a:ext cx="21970500" cy="3468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TW" sz="5400" dirty="0" err="1" smtClean="0">
                <a:solidFill>
                  <a:schemeClr val="bg1"/>
                </a:solidFill>
              </a:rPr>
              <a:t>model.load_weights</a:t>
            </a:r>
            <a:r>
              <a:rPr lang="zh-TW" altLang="en-US" sz="5400" dirty="0" smtClean="0">
                <a:solidFill>
                  <a:schemeClr val="bg1"/>
                </a:solidFill>
              </a:rPr>
              <a:t>執行結果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因為在此是第一次執行，所以沒有先前的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model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可以載入，所以印出「載入模型失敗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!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開始訓練一個新模型」字樣。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49" y="6999456"/>
            <a:ext cx="11832523" cy="36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TW" sz="5400" dirty="0" err="1" smtClean="0">
                <a:solidFill>
                  <a:schemeClr val="bg1"/>
                </a:solidFill>
              </a:rPr>
              <a:t>model.save_weights</a:t>
            </a:r>
            <a:r>
              <a:rPr lang="zh-TW" altLang="en-US" sz="5400" dirty="0">
                <a:solidFill>
                  <a:schemeClr val="bg1"/>
                </a:solidFill>
              </a:rPr>
              <a:t>執行</a:t>
            </a:r>
            <a:r>
              <a:rPr lang="zh-TW" altLang="en-US" sz="5400" dirty="0" smtClean="0">
                <a:solidFill>
                  <a:schemeClr val="bg1"/>
                </a:solidFill>
              </a:rPr>
              <a:t>結果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模型</a:t>
            </a:r>
            <a:r>
              <a:rPr lang="zh-TW" altLang="en-US" sz="5400" dirty="0">
                <a:solidFill>
                  <a:schemeClr val="bg1"/>
                </a:solidFill>
              </a:rPr>
              <a:t>權重</a:t>
            </a:r>
            <a:r>
              <a:rPr lang="zh-TW" altLang="en-US" sz="5400" dirty="0" smtClean="0">
                <a:solidFill>
                  <a:schemeClr val="bg1"/>
                </a:solidFill>
              </a:rPr>
              <a:t>儲存成功，出現「</a:t>
            </a:r>
            <a:r>
              <a:rPr lang="en-US" altLang="zh-TW" sz="5400" dirty="0" smtClean="0">
                <a:solidFill>
                  <a:schemeClr val="bg1"/>
                </a:solidFill>
              </a:rPr>
              <a:t>Saved model to disk</a:t>
            </a:r>
            <a:r>
              <a:rPr lang="zh-TW" altLang="en-US" sz="5400" dirty="0" smtClean="0">
                <a:solidFill>
                  <a:schemeClr val="bg1"/>
                </a:solidFill>
              </a:rPr>
              <a:t>」字樣。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783386"/>
            <a:ext cx="14080182" cy="30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5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22823682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第</a:t>
            </a:r>
            <a:r>
              <a:rPr lang="en-US" altLang="zh-TW" sz="5400" dirty="0" smtClean="0">
                <a:solidFill>
                  <a:schemeClr val="bg1"/>
                </a:solidFill>
              </a:rPr>
              <a:t>2</a:t>
            </a:r>
            <a:r>
              <a:rPr lang="zh-TW" altLang="en-US" sz="5400" dirty="0" smtClean="0">
                <a:solidFill>
                  <a:schemeClr val="bg1"/>
                </a:solidFill>
              </a:rPr>
              <a:t>次執行程式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6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左鍵單擊工具列中的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Cell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選項，並在出現的選單中左鍵單擊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Run All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選項。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441810"/>
            <a:ext cx="9948930" cy="64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儲存檔案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7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左鍵單擊儲存圖示，接著關閉此檔案。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7003307"/>
            <a:ext cx="10823349" cy="44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2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184693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開啟檔案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en-US" altLang="zh-TW" sz="54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8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.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 左鍵單擊檔案列表中的</a:t>
            </a: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Lesson10.9-10.10.ipynb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檔案。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1487"/>
          <a:stretch/>
        </p:blipFill>
        <p:spPr>
          <a:xfrm>
            <a:off x="1206750" y="6270156"/>
            <a:ext cx="16185138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5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10.2</a:t>
            </a:r>
            <a:r>
              <a:rPr lang="zh-TW" altLang="en-US" sz="1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1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進行資料預處理</a:t>
            </a:r>
            <a:r>
              <a:rPr lang="en-US" altLang="zh-TW" sz="11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(Preprocess)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882"/>
          <a:stretch/>
        </p:blipFill>
        <p:spPr>
          <a:xfrm>
            <a:off x="1206750" y="4750905"/>
            <a:ext cx="9752432" cy="854765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206750" y="2817167"/>
            <a:ext cx="16786646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2.</a:t>
            </a:r>
            <a:r>
              <a:rPr lang="zh-TW" altLang="en-US" sz="5400" dirty="0" smtClean="0">
                <a:solidFill>
                  <a:schemeClr val="bg1"/>
                </a:solidFill>
              </a:rPr>
              <a:t>  </a:t>
            </a:r>
            <a:r>
              <a:rPr kumimoji="0" lang="zh-TW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以左鍵</a:t>
            </a:r>
            <a:r>
              <a:rPr lang="zh-TW" altLang="en-US" sz="5400" dirty="0" smtClean="0">
                <a:solidFill>
                  <a:schemeClr val="bg1"/>
                </a:solidFill>
              </a:rPr>
              <a:t>單擊的方式開啟搜尋結果中的命令</a:t>
            </a:r>
            <a:r>
              <a:rPr lang="zh-TW" altLang="en-US" sz="5400" dirty="0">
                <a:solidFill>
                  <a:schemeClr val="bg1"/>
                </a:solidFill>
              </a:rPr>
              <a:t>提示</a:t>
            </a:r>
            <a:r>
              <a:rPr lang="zh-TW" altLang="en-US" sz="5400" dirty="0" smtClean="0">
                <a:solidFill>
                  <a:schemeClr val="bg1"/>
                </a:solidFill>
              </a:rPr>
              <a:t>字元。</a:t>
            </a:r>
            <a:endParaRPr kumimoji="0" lang="zh-TW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8830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3006365"/>
            <a:ext cx="23177250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</a:rPr>
              <a:t>第</a:t>
            </a:r>
            <a:r>
              <a:rPr lang="en-US" altLang="zh-TW" sz="5400" dirty="0">
                <a:solidFill>
                  <a:schemeClr val="bg1"/>
                </a:solidFill>
              </a:rPr>
              <a:t>2</a:t>
            </a:r>
            <a:r>
              <a:rPr lang="zh-TW" altLang="en-US" sz="5400" dirty="0">
                <a:solidFill>
                  <a:schemeClr val="bg1"/>
                </a:solidFill>
              </a:rPr>
              <a:t>次執行程式</a:t>
            </a:r>
            <a:endParaRPr lang="en-US" altLang="zh-TW" sz="5400" dirty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TW" sz="5400" dirty="0">
              <a:solidFill>
                <a:schemeClr val="bg1"/>
              </a:solidFill>
            </a:endParaRPr>
          </a:p>
          <a:p>
            <a:pPr algn="l"/>
            <a:r>
              <a:rPr lang="en-US" altLang="zh-TW" sz="5400" dirty="0" smtClean="0">
                <a:solidFill>
                  <a:schemeClr val="bg1"/>
                </a:solidFill>
              </a:rPr>
              <a:t>9.</a:t>
            </a:r>
            <a:r>
              <a:rPr lang="zh-TW" altLang="en-US" sz="5400" dirty="0" smtClean="0">
                <a:solidFill>
                  <a:schemeClr val="bg1"/>
                </a:solidFill>
              </a:rPr>
              <a:t> </a:t>
            </a:r>
            <a:r>
              <a:rPr lang="zh-TW" altLang="en-US" sz="5400" dirty="0">
                <a:solidFill>
                  <a:schemeClr val="bg1"/>
                </a:solidFill>
              </a:rPr>
              <a:t>左鍵單擊工具列中的</a:t>
            </a:r>
            <a:r>
              <a:rPr lang="en-US" altLang="zh-TW" sz="5400" dirty="0">
                <a:solidFill>
                  <a:schemeClr val="bg1"/>
                </a:solidFill>
              </a:rPr>
              <a:t>Cell</a:t>
            </a:r>
            <a:r>
              <a:rPr lang="zh-TW" altLang="en-US" sz="5400" dirty="0">
                <a:solidFill>
                  <a:schemeClr val="bg1"/>
                </a:solidFill>
              </a:rPr>
              <a:t>選項，並在出現的選單中左鍵單擊</a:t>
            </a:r>
            <a:r>
              <a:rPr lang="en-US" altLang="zh-TW" sz="5400" dirty="0">
                <a:solidFill>
                  <a:schemeClr val="bg1"/>
                </a:solidFill>
              </a:rPr>
              <a:t>Run All</a:t>
            </a:r>
            <a:r>
              <a:rPr lang="zh-TW" altLang="en-US" sz="5400" dirty="0">
                <a:solidFill>
                  <a:schemeClr val="bg1"/>
                </a:solidFill>
              </a:rPr>
              <a:t>選項。</a:t>
            </a:r>
            <a:endParaRPr lang="en-US" altLang="zh-TW" sz="5400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r="13602"/>
          <a:stretch/>
        </p:blipFill>
        <p:spPr>
          <a:xfrm>
            <a:off x="1206750" y="6441810"/>
            <a:ext cx="8595618" cy="64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4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10.10</a:t>
            </a:r>
            <a:r>
              <a:rPr lang="zh-TW" altLang="en-US" sz="1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模型的儲存與載入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6750" y="2590866"/>
            <a:ext cx="21970500" cy="3468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TW" sz="5400" dirty="0" err="1">
                <a:solidFill>
                  <a:schemeClr val="bg1"/>
                </a:solidFill>
              </a:rPr>
              <a:t>model.load_weights</a:t>
            </a:r>
            <a:r>
              <a:rPr lang="zh-TW" altLang="en-US" sz="5400" dirty="0">
                <a:solidFill>
                  <a:schemeClr val="bg1"/>
                </a:solidFill>
              </a:rPr>
              <a:t>執行結果</a:t>
            </a:r>
            <a:endParaRPr lang="en-US" altLang="zh-TW" sz="5400" dirty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TW" sz="5400" dirty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因為是第二次執行，已有先前的</a:t>
            </a:r>
            <a:r>
              <a:rPr lang="en-US" altLang="zh-TW" sz="5400" dirty="0" smtClean="0">
                <a:solidFill>
                  <a:schemeClr val="bg1"/>
                </a:solidFill>
              </a:rPr>
              <a:t>model</a:t>
            </a:r>
            <a:r>
              <a:rPr lang="zh-TW" altLang="en-US" sz="5400" dirty="0" smtClean="0">
                <a:solidFill>
                  <a:schemeClr val="bg1"/>
                </a:solidFill>
              </a:rPr>
              <a:t>可以載入，所以印出「</a:t>
            </a:r>
            <a:r>
              <a:rPr lang="zh-TW" altLang="en-US" sz="5400" dirty="0">
                <a:solidFill>
                  <a:schemeClr val="bg1"/>
                </a:solidFill>
              </a:rPr>
              <a:t>載入</a:t>
            </a:r>
            <a:r>
              <a:rPr lang="zh-TW" altLang="en-US" sz="5400" dirty="0" smtClean="0">
                <a:solidFill>
                  <a:schemeClr val="bg1"/>
                </a:solidFill>
              </a:rPr>
              <a:t>模型成功</a:t>
            </a:r>
            <a:r>
              <a:rPr lang="en-US" altLang="zh-TW" sz="5400" dirty="0" smtClean="0">
                <a:solidFill>
                  <a:schemeClr val="bg1"/>
                </a:solidFill>
              </a:rPr>
              <a:t>!</a:t>
            </a:r>
            <a:r>
              <a:rPr lang="zh-TW" altLang="en-US" sz="5400" dirty="0" smtClean="0">
                <a:solidFill>
                  <a:schemeClr val="bg1"/>
                </a:solidFill>
              </a:rPr>
              <a:t>繼續訓練模型</a:t>
            </a:r>
            <a:r>
              <a:rPr lang="zh-TW" altLang="en-US" sz="5400" dirty="0">
                <a:solidFill>
                  <a:schemeClr val="bg1"/>
                </a:solidFill>
              </a:rPr>
              <a:t>」字樣。</a:t>
            </a:r>
            <a:endParaRPr lang="en-US" altLang="zh-TW" sz="54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0" y="6961361"/>
            <a:ext cx="11975773" cy="39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9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安裝與下載"/>
          <p:cNvSpPr txBox="1">
            <a:spLocks noGrp="1"/>
          </p:cNvSpPr>
          <p:nvPr>
            <p:ph type="title"/>
          </p:nvPr>
        </p:nvSpPr>
        <p:spPr>
          <a:xfrm>
            <a:off x="5004032" y="5806015"/>
            <a:ext cx="14716126" cy="2103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9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en-US" sz="9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3" name="2.1"/>
          <p:cNvSpPr>
            <a:spLocks noGrp="1"/>
          </p:cNvSpPr>
          <p:nvPr>
            <p:ph type="body" idx="13"/>
          </p:nvPr>
        </p:nvSpPr>
        <p:spPr>
          <a:prstGeom prst="ellipse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424242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10.11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42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06750" y="41009"/>
            <a:ext cx="21970500" cy="3263791"/>
          </a:xfrm>
        </p:spPr>
        <p:txBody>
          <a:bodyPr>
            <a:noAutofit/>
          </a:bodyPr>
          <a:lstStyle/>
          <a:p>
            <a:r>
              <a:rPr lang="en-US" altLang="zh-TW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10.11</a:t>
            </a:r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結論</a:t>
            </a:r>
            <a:endParaRPr lang="zh-TW" altLang="en-US" sz="1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80032" y="5472347"/>
            <a:ext cx="21397218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本章，使用</a:t>
            </a:r>
            <a:r>
              <a:rPr lang="en-US" altLang="zh-TW" sz="54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5400" dirty="0" smtClean="0">
                <a:solidFill>
                  <a:schemeClr val="bg1"/>
                </a:solidFill>
              </a:rPr>
              <a:t>建立卷積神經網路</a:t>
            </a:r>
            <a:r>
              <a:rPr lang="en-US" altLang="zh-TW" sz="5400" dirty="0" smtClean="0">
                <a:solidFill>
                  <a:schemeClr val="bg1"/>
                </a:solidFill>
              </a:rPr>
              <a:t>CNN</a:t>
            </a:r>
            <a:r>
              <a:rPr lang="zh-TW" altLang="en-US" sz="5400" dirty="0" smtClean="0">
                <a:solidFill>
                  <a:schemeClr val="bg1"/>
                </a:solidFill>
              </a:rPr>
              <a:t>辨識</a:t>
            </a:r>
            <a:r>
              <a:rPr lang="en-US" altLang="zh-TW" sz="5400" dirty="0" smtClean="0">
                <a:solidFill>
                  <a:schemeClr val="bg1"/>
                </a:solidFill>
              </a:rPr>
              <a:t>Cifar10</a:t>
            </a:r>
            <a:r>
              <a:rPr lang="zh-TW" altLang="en-US" sz="5400" dirty="0" smtClean="0">
                <a:solidFill>
                  <a:schemeClr val="bg1"/>
                </a:solidFill>
              </a:rPr>
              <a:t>影像資料。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TW" sz="5400" dirty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5400" dirty="0" smtClean="0">
                <a:solidFill>
                  <a:schemeClr val="bg1"/>
                </a:solidFill>
              </a:rPr>
              <a:t>下一章，將介紹以多層感知器模型預測鐵達尼號乘客的生存機率。</a:t>
            </a:r>
            <a:endParaRPr lang="en-US" altLang="zh-TW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6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ingFang TC Regular"/>
        <a:ea typeface="PingFang TC Regular"/>
        <a:cs typeface="PingFang TC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ingFang TC Regular"/>
        <a:ea typeface="PingFang TC Regular"/>
        <a:cs typeface="PingFang TC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1827</TotalTime>
  <Words>4474</Words>
  <Application>Microsoft Office PowerPoint</Application>
  <PresentationFormat>自訂</PresentationFormat>
  <Paragraphs>550</Paragraphs>
  <Slides>93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93</vt:i4>
      </vt:variant>
    </vt:vector>
  </HeadingPairs>
  <TitlesOfParts>
    <vt:vector size="106" baseType="lpstr">
      <vt:lpstr>Helvetica Light</vt:lpstr>
      <vt:lpstr>Helvetica Neue</vt:lpstr>
      <vt:lpstr>Helvetica Neue Light</vt:lpstr>
      <vt:lpstr>Helvetica Neue Medium</vt:lpstr>
      <vt:lpstr>Helvetica Neue Thin</vt:lpstr>
      <vt:lpstr>PingFang TC Light</vt:lpstr>
      <vt:lpstr>PingFang TC Regular</vt:lpstr>
      <vt:lpstr>PingFang TC Semibold</vt:lpstr>
      <vt:lpstr>Yuanti TC Regular</vt:lpstr>
      <vt:lpstr>微軟正黑體</vt:lpstr>
      <vt:lpstr>Arial</vt:lpstr>
      <vt:lpstr>Wingdings</vt:lpstr>
      <vt:lpstr>White</vt:lpstr>
      <vt:lpstr>PowerPoint 簡報</vt:lpstr>
      <vt:lpstr>前言</vt:lpstr>
      <vt:lpstr>CNN捲積神經網路簡介</vt:lpstr>
      <vt:lpstr>10.1 CNN卷積神經網路簡介</vt:lpstr>
      <vt:lpstr>10.1 CNN卷積神經網路簡介</vt:lpstr>
      <vt:lpstr>10.1 CNN卷積神經網路簡介</vt:lpstr>
      <vt:lpstr>進行資料預處理(Preprocess)</vt:lpstr>
      <vt:lpstr>10.2 進行資料預處理(Preprocess)</vt:lpstr>
      <vt:lpstr>10.2 進行資料預處理(Preprocess)</vt:lpstr>
      <vt:lpstr>10.2 進行資料預處理(Preprocess)</vt:lpstr>
      <vt:lpstr>10.2 進行資料預處理(Preprocess)</vt:lpstr>
      <vt:lpstr>10.2 進行資料預處理(Preprocess)</vt:lpstr>
      <vt:lpstr>10.2 進行資料預處理(Preprocess)</vt:lpstr>
      <vt:lpstr>10.2 進行資料預處理(Preprocess)</vt:lpstr>
      <vt:lpstr>10.2 進行資料預處理(Preprocess)</vt:lpstr>
      <vt:lpstr>10.2 進行資料預處理(Preprocess)</vt:lpstr>
      <vt:lpstr>10.2 進行資料預處理(Preprocess)</vt:lpstr>
      <vt:lpstr>10.2 進行資料預處理(Preprocess)</vt:lpstr>
      <vt:lpstr>建立模型</vt:lpstr>
      <vt:lpstr>10.3 建立模型</vt:lpstr>
      <vt:lpstr>10.3 建立模型</vt:lpstr>
      <vt:lpstr>10.3 建立模型</vt:lpstr>
      <vt:lpstr>10.3 建立模型</vt:lpstr>
      <vt:lpstr>10.3 建立模型</vt:lpstr>
      <vt:lpstr>10.3 建立模型</vt:lpstr>
      <vt:lpstr>10.3 建立模型</vt:lpstr>
      <vt:lpstr>10.3 建立模型</vt:lpstr>
      <vt:lpstr>10.3 建立模型</vt:lpstr>
      <vt:lpstr>10.3 建立模型</vt:lpstr>
      <vt:lpstr>10.3 建立模型</vt:lpstr>
      <vt:lpstr>10.3 建立模型</vt:lpstr>
      <vt:lpstr>10.3 建立模型</vt:lpstr>
      <vt:lpstr>進行訓練</vt:lpstr>
      <vt:lpstr>10.4 進行訓練</vt:lpstr>
      <vt:lpstr>10.4 進行訓練</vt:lpstr>
      <vt:lpstr>10.4 進行訓練</vt:lpstr>
      <vt:lpstr>10.4 進行訓練</vt:lpstr>
      <vt:lpstr>10.4 進行訓練</vt:lpstr>
      <vt:lpstr>10.4 進行訓練</vt:lpstr>
      <vt:lpstr>10.4 進行訓練</vt:lpstr>
      <vt:lpstr>評估模型準確率</vt:lpstr>
      <vt:lpstr>10.5 評估模型準確率</vt:lpstr>
      <vt:lpstr>進行預測</vt:lpstr>
      <vt:lpstr>10.6 進行預測</vt:lpstr>
      <vt:lpstr>10.6 進行預測</vt:lpstr>
      <vt:lpstr>10.6 進行預測</vt:lpstr>
      <vt:lpstr>10.6 進行預測</vt:lpstr>
      <vt:lpstr>查看預測機率</vt:lpstr>
      <vt:lpstr>10.7 查看預測機率</vt:lpstr>
      <vt:lpstr>10.7 查看預測機率</vt:lpstr>
      <vt:lpstr>10.7 查看預測機率</vt:lpstr>
      <vt:lpstr>10.7 查看預測機率</vt:lpstr>
      <vt:lpstr>10.7 查看預測機率</vt:lpstr>
      <vt:lpstr>顯示混淆矩陣 (Confusion Matrix)</vt:lpstr>
      <vt:lpstr>10.8 顯示混淆矩陣</vt:lpstr>
      <vt:lpstr>10.8 顯示混淆矩陣</vt:lpstr>
      <vt:lpstr>10.8 顯示混淆矩陣</vt:lpstr>
      <vt:lpstr>10.8 顯示混淆矩陣</vt:lpstr>
      <vt:lpstr>10.8 顯示混淆矩陣</vt:lpstr>
      <vt:lpstr>10.8 顯示混淆矩陣</vt:lpstr>
      <vt:lpstr>10.8 顯示混淆矩陣</vt:lpstr>
      <vt:lpstr>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10.9 建立3次的卷積運算神經網路</vt:lpstr>
      <vt:lpstr>模型的儲存與載入</vt:lpstr>
      <vt:lpstr>10.10 模型的儲存與載入</vt:lpstr>
      <vt:lpstr>10.10 模型的儲存與載入</vt:lpstr>
      <vt:lpstr>10.10 模型的儲存與載入</vt:lpstr>
      <vt:lpstr>10.10 模型的儲存與載入</vt:lpstr>
      <vt:lpstr>10.10 模型的儲存與載入</vt:lpstr>
      <vt:lpstr>10.10 模型的儲存與載入</vt:lpstr>
      <vt:lpstr>10.10 模型的儲存與載入</vt:lpstr>
      <vt:lpstr>10.10 模型的儲存與載入</vt:lpstr>
      <vt:lpstr>10.10 模型的儲存與載入</vt:lpstr>
      <vt:lpstr>10.10 模型的儲存與載入</vt:lpstr>
      <vt:lpstr>10.10 模型的儲存與載入</vt:lpstr>
      <vt:lpstr>10.10 模型的儲存與載入</vt:lpstr>
      <vt:lpstr>結論</vt:lpstr>
      <vt:lpstr>10.11 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AI-CH10</dc:title>
  <cp:lastModifiedBy>Windows 使用者</cp:lastModifiedBy>
  <cp:revision>411</cp:revision>
  <dcterms:modified xsi:type="dcterms:W3CDTF">2021-04-13T06:57:42Z</dcterms:modified>
</cp:coreProperties>
</file>